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3"/>
  </p:notesMasterIdLst>
  <p:sldIdLst>
    <p:sldId id="256" r:id="rId3"/>
    <p:sldId id="320" r:id="rId4"/>
    <p:sldId id="289" r:id="rId5"/>
    <p:sldId id="339" r:id="rId6"/>
    <p:sldId id="290" r:id="rId7"/>
    <p:sldId id="310" r:id="rId8"/>
    <p:sldId id="291" r:id="rId9"/>
    <p:sldId id="340" r:id="rId10"/>
    <p:sldId id="342" r:id="rId11"/>
    <p:sldId id="343" r:id="rId12"/>
    <p:sldId id="344" r:id="rId13"/>
    <p:sldId id="292" r:id="rId14"/>
    <p:sldId id="346" r:id="rId15"/>
    <p:sldId id="293" r:id="rId16"/>
    <p:sldId id="294" r:id="rId17"/>
    <p:sldId id="360" r:id="rId18"/>
    <p:sldId id="361" r:id="rId19"/>
    <p:sldId id="363" r:id="rId20"/>
    <p:sldId id="364" r:id="rId21"/>
    <p:sldId id="365" r:id="rId22"/>
    <p:sldId id="321" r:id="rId23"/>
    <p:sldId id="307" r:id="rId24"/>
    <p:sldId id="322" r:id="rId25"/>
    <p:sldId id="347" r:id="rId26"/>
    <p:sldId id="301" r:id="rId27"/>
    <p:sldId id="348" r:id="rId28"/>
    <p:sldId id="323" r:id="rId29"/>
    <p:sldId id="362" r:id="rId30"/>
    <p:sldId id="366" r:id="rId31"/>
    <p:sldId id="367" r:id="rId3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8">
          <p15:clr>
            <a:srgbClr val="A4A3A4"/>
          </p15:clr>
        </p15:guide>
        <p15:guide id="2" pos="29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99FF66"/>
    <a:srgbClr val="008000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912" y="67"/>
      </p:cViewPr>
      <p:guideLst>
        <p:guide orient="horz" pos="2238"/>
        <p:guide pos="292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1A804748-FBBA-4BAB-A5B2-18D3B9A5F60D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34DD44E6-73E5-4495-B38D-B1FFE5F4171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7B87B6-4D5C-414C-82BF-31CD3697D30E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B59EE9-25B2-4559-9F29-730C32FE7A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5B0E75-95D9-4FA2-9E61-68B1FECBE494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E4024D-EEC1-46C5-A9DE-2C1AEFB1F5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93ADB1-BA3E-40F9-BF39-3FF35881EE5A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E7A74-C5C1-44AF-9F05-6930792EA5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C24D67-D62F-4445-AEA9-1FE2D04515F7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35445A-9CCC-4D5E-BF53-B3B2B5D37DF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1515E-A2B0-4808-B967-F38049D6B87B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CBC13C-12EF-4FA0-A5C7-C096A34C425F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9A20B-3CB9-4B27-A2C4-9B63ECA9485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64FD7-B7CB-48F1-8A7D-81C5ABE81E9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56A32E-A791-486B-B078-91335A5E8041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CE7B7-1D88-4019-8975-3AD4FE2EA9BF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5BBF0-9ED6-4A36-A57E-418CB6038F18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37008-B008-4271-8E56-7EF1B42505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60F8A-D916-425F-8E2E-B581F72032FD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9E96C-FF46-4C86-8044-E38B75B7299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9C57F1-A393-4688-8460-D658E43E4450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Ovr>
    <a:masterClrMapping/>
  </p:clrMapOvr>
  <p:transition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AB7F4B-FEC5-4EB6-BE69-2071C303DC7A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D0F2D4-7A37-44F9-910A-54C33FB4BC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5CEFEC-B82C-4345-A0F7-BFB6934D5101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2C882-4D59-41CB-BE50-23F0982207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10F388-B7FF-482F-A719-8F11C4E232A1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0AD85E-7B1E-4714-9475-EA8567CFFD7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59144-4285-4CB4-8EED-C09251EC2FA2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788019-0A2F-49A5-A24F-4852959A89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ABC0A-FAB8-4E3E-B3AB-5AA33415E9E3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F3692-E345-4777-AC77-353EB4EF7C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FABE68-7A3B-469F-8191-EB528D4290D9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4846E8-9EDB-47FC-875D-60B66970B03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33AD6-0326-4DF0-8505-0281A9D126FB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BD229E-300C-4EEB-B847-B070B1942E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52075D0-A96E-4E7E-AE87-9C14DED50381}" type="datetimeFigureOut">
              <a:rPr lang="zh-CN" altLang="en-US"/>
              <a:pPr>
                <a:defRPr/>
              </a:pPr>
              <a:t>2020/4/27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7389C70-C08F-49CF-89AB-7156AE171C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331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716BA58-DE0F-42FB-8BF0-45BC4ED099E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pull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NULL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标题 1"/>
          <p:cNvSpPr>
            <a:spLocks noGrp="1"/>
          </p:cNvSpPr>
          <p:nvPr>
            <p:ph type="ctrTitle"/>
          </p:nvPr>
        </p:nvSpPr>
        <p:spPr>
          <a:xfrm>
            <a:off x="0" y="1631633"/>
            <a:ext cx="9001125" cy="1470025"/>
          </a:xfrm>
        </p:spPr>
        <p:txBody>
          <a:bodyPr/>
          <a:lstStyle/>
          <a:p>
            <a:r>
              <a:rPr lang="zh-CN" altLang="en-US" sz="5400" b="1"/>
              <a:t>第三章  中国的自然资源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0" y="387033"/>
            <a:ext cx="9001125" cy="1470025"/>
          </a:xfrm>
          <a:prstGeom prst="rect">
            <a:avLst/>
          </a:prstGeom>
        </p:spPr>
        <p:txBody>
          <a:bodyPr anchor="ctr"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5400" b="1" dirty="0">
                <a:latin typeface="+mj-lt"/>
                <a:ea typeface="+mj-ea"/>
                <a:cs typeface="+mj-cs"/>
              </a:rPr>
              <a:t>地理总复习</a:t>
            </a:r>
          </a:p>
        </p:txBody>
      </p:sp>
      <p:sp>
        <p:nvSpPr>
          <p:cNvPr id="59394" name="Rectangle 2"/>
          <p:cNvSpPr>
            <a:spLocks noGrp="1"/>
          </p:cNvSpPr>
          <p:nvPr/>
        </p:nvSpPr>
        <p:spPr>
          <a:xfrm>
            <a:off x="0" y="2857183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b="1"/>
              <a:t>第三节 中国的水资源</a:t>
            </a:r>
          </a:p>
        </p:txBody>
      </p:sp>
      <p:sp>
        <p:nvSpPr>
          <p:cNvPr id="60418" name="Rectangle 2"/>
          <p:cNvSpPr>
            <a:spLocks noGrp="1"/>
          </p:cNvSpPr>
          <p:nvPr/>
        </p:nvSpPr>
        <p:spPr>
          <a:xfrm>
            <a:off x="385445" y="378237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b="1"/>
              <a:t>第四节  中国的海洋资源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文本框 22529"/>
          <p:cNvSpPr txBox="1"/>
          <p:nvPr/>
        </p:nvSpPr>
        <p:spPr>
          <a:xfrm>
            <a:off x="2465546" y="1388269"/>
            <a:ext cx="3833813" cy="55308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000">
                <a:latin typeface="Arial" panose="020B0604020202020204" pitchFamily="34" charset="0"/>
                <a:ea typeface="黑体" panose="02010609060101010101" charset="-122"/>
              </a:rPr>
              <a:t>南水北调工程</a:t>
            </a:r>
          </a:p>
        </p:txBody>
      </p:sp>
      <p:pic>
        <p:nvPicPr>
          <p:cNvPr id="22530" name="图片 22530" descr="C:\Documents and Settings\Administrator\桌面\图片2.jpg图片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b="5458"/>
          <a:stretch>
            <a:fillRect/>
          </a:stretch>
        </p:blipFill>
        <p:spPr>
          <a:xfrm>
            <a:off x="1171575" y="1970485"/>
            <a:ext cx="6803231" cy="394930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任意多边形 2"/>
          <p:cNvSpPr/>
          <p:nvPr/>
        </p:nvSpPr>
        <p:spPr>
          <a:xfrm>
            <a:off x="2025015" y="3406616"/>
            <a:ext cx="769144" cy="555308"/>
          </a:xfrm>
          <a:custGeom>
            <a:avLst/>
            <a:gdLst>
              <a:gd name="connisteX0" fmla="*/ 0 w 1025270"/>
              <a:gd name="connsiteY0" fmla="*/ 144124 h 740389"/>
              <a:gd name="connisteX1" fmla="*/ 110490 w 1025270"/>
              <a:gd name="connsiteY1" fmla="*/ 153014 h 740389"/>
              <a:gd name="connisteX2" fmla="*/ 289560 w 1025270"/>
              <a:gd name="connsiteY2" fmla="*/ 41889 h 740389"/>
              <a:gd name="connisteX3" fmla="*/ 417195 w 1025270"/>
              <a:gd name="connsiteY3" fmla="*/ 8234 h 740389"/>
              <a:gd name="connisteX4" fmla="*/ 587375 w 1025270"/>
              <a:gd name="connsiteY4" fmla="*/ 153014 h 740389"/>
              <a:gd name="connisteX5" fmla="*/ 698500 w 1025270"/>
              <a:gd name="connsiteY5" fmla="*/ 314939 h 740389"/>
              <a:gd name="connisteX6" fmla="*/ 843280 w 1025270"/>
              <a:gd name="connsiteY6" fmla="*/ 493374 h 740389"/>
              <a:gd name="connisteX7" fmla="*/ 919480 w 1025270"/>
              <a:gd name="connsiteY7" fmla="*/ 579099 h 740389"/>
              <a:gd name="connisteX8" fmla="*/ 1013460 w 1025270"/>
              <a:gd name="connsiteY8" fmla="*/ 706734 h 740389"/>
              <a:gd name="connisteX9" fmla="*/ 1021715 w 1025270"/>
              <a:gd name="connsiteY9" fmla="*/ 740389 h 74038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1025270" h="740389">
                <a:moveTo>
                  <a:pt x="0" y="144124"/>
                </a:moveTo>
                <a:cubicBezTo>
                  <a:pt x="18415" y="147934"/>
                  <a:pt x="52705" y="173334"/>
                  <a:pt x="110490" y="153014"/>
                </a:cubicBezTo>
                <a:cubicBezTo>
                  <a:pt x="168275" y="132694"/>
                  <a:pt x="227965" y="71099"/>
                  <a:pt x="289560" y="41889"/>
                </a:cubicBezTo>
                <a:cubicBezTo>
                  <a:pt x="351155" y="12679"/>
                  <a:pt x="357505" y="-13991"/>
                  <a:pt x="417195" y="8234"/>
                </a:cubicBezTo>
                <a:cubicBezTo>
                  <a:pt x="476885" y="30459"/>
                  <a:pt x="530860" y="91419"/>
                  <a:pt x="587375" y="153014"/>
                </a:cubicBezTo>
                <a:cubicBezTo>
                  <a:pt x="643890" y="214609"/>
                  <a:pt x="647065" y="246994"/>
                  <a:pt x="698500" y="314939"/>
                </a:cubicBezTo>
                <a:cubicBezTo>
                  <a:pt x="749935" y="382884"/>
                  <a:pt x="798830" y="440669"/>
                  <a:pt x="843280" y="493374"/>
                </a:cubicBezTo>
                <a:cubicBezTo>
                  <a:pt x="887730" y="546079"/>
                  <a:pt x="885190" y="536554"/>
                  <a:pt x="919480" y="579099"/>
                </a:cubicBezTo>
                <a:cubicBezTo>
                  <a:pt x="953770" y="621644"/>
                  <a:pt x="993140" y="674349"/>
                  <a:pt x="1013460" y="706734"/>
                </a:cubicBezTo>
                <a:cubicBezTo>
                  <a:pt x="1033780" y="739119"/>
                  <a:pt x="1021715" y="735944"/>
                  <a:pt x="1021715" y="740389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4" name="任意多边形 3"/>
          <p:cNvSpPr/>
          <p:nvPr/>
        </p:nvSpPr>
        <p:spPr>
          <a:xfrm>
            <a:off x="2750344" y="3642836"/>
            <a:ext cx="431006" cy="542925"/>
          </a:xfrm>
          <a:custGeom>
            <a:avLst/>
            <a:gdLst>
              <a:gd name="connisteX0" fmla="*/ 122934 w 574419"/>
              <a:gd name="connsiteY0" fmla="*/ 0 h 723900"/>
              <a:gd name="connisteX1" fmla="*/ 3554 w 574419"/>
              <a:gd name="connsiteY1" fmla="*/ 93345 h 723900"/>
              <a:gd name="connisteX2" fmla="*/ 46099 w 574419"/>
              <a:gd name="connsiteY2" fmla="*/ 212725 h 723900"/>
              <a:gd name="connisteX3" fmla="*/ 105789 w 574419"/>
              <a:gd name="connsiteY3" fmla="*/ 272415 h 723900"/>
              <a:gd name="connisteX4" fmla="*/ 156589 w 574419"/>
              <a:gd name="connsiteY4" fmla="*/ 272415 h 723900"/>
              <a:gd name="connisteX5" fmla="*/ 302004 w 574419"/>
              <a:gd name="connsiteY5" fmla="*/ 340360 h 723900"/>
              <a:gd name="connisteX6" fmla="*/ 429639 w 574419"/>
              <a:gd name="connsiteY6" fmla="*/ 485140 h 723900"/>
              <a:gd name="connisteX7" fmla="*/ 472184 w 574419"/>
              <a:gd name="connsiteY7" fmla="*/ 587375 h 723900"/>
              <a:gd name="connisteX8" fmla="*/ 429639 w 574419"/>
              <a:gd name="connsiteY8" fmla="*/ 613410 h 723900"/>
              <a:gd name="connisteX9" fmla="*/ 574419 w 574419"/>
              <a:gd name="connsiteY9" fmla="*/ 723900 h 7239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74419" h="723900">
                <a:moveTo>
                  <a:pt x="122934" y="0"/>
                </a:moveTo>
                <a:cubicBezTo>
                  <a:pt x="98169" y="16510"/>
                  <a:pt x="18794" y="50800"/>
                  <a:pt x="3554" y="93345"/>
                </a:cubicBezTo>
                <a:cubicBezTo>
                  <a:pt x="-11686" y="135890"/>
                  <a:pt x="25779" y="177165"/>
                  <a:pt x="46099" y="212725"/>
                </a:cubicBezTo>
                <a:cubicBezTo>
                  <a:pt x="66419" y="248285"/>
                  <a:pt x="83564" y="260350"/>
                  <a:pt x="105789" y="272415"/>
                </a:cubicBezTo>
                <a:cubicBezTo>
                  <a:pt x="128014" y="284480"/>
                  <a:pt x="117219" y="259080"/>
                  <a:pt x="156589" y="272415"/>
                </a:cubicBezTo>
                <a:cubicBezTo>
                  <a:pt x="195959" y="285750"/>
                  <a:pt x="247394" y="297815"/>
                  <a:pt x="302004" y="340360"/>
                </a:cubicBezTo>
                <a:cubicBezTo>
                  <a:pt x="356614" y="382905"/>
                  <a:pt x="395349" y="435610"/>
                  <a:pt x="429639" y="485140"/>
                </a:cubicBezTo>
                <a:cubicBezTo>
                  <a:pt x="463929" y="534670"/>
                  <a:pt x="472184" y="561975"/>
                  <a:pt x="472184" y="587375"/>
                </a:cubicBezTo>
                <a:cubicBezTo>
                  <a:pt x="472184" y="612775"/>
                  <a:pt x="409319" y="586105"/>
                  <a:pt x="429639" y="613410"/>
                </a:cubicBezTo>
                <a:cubicBezTo>
                  <a:pt x="449959" y="640715"/>
                  <a:pt x="544574" y="702310"/>
                  <a:pt x="574419" y="72390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5" name="任意多边形 4"/>
          <p:cNvSpPr/>
          <p:nvPr/>
        </p:nvSpPr>
        <p:spPr>
          <a:xfrm>
            <a:off x="3289935" y="3904774"/>
            <a:ext cx="353854" cy="574834"/>
          </a:xfrm>
          <a:custGeom>
            <a:avLst/>
            <a:gdLst>
              <a:gd name="connisteX0" fmla="*/ 0 w 471765"/>
              <a:gd name="connsiteY0" fmla="*/ 0 h 766445"/>
              <a:gd name="connisteX1" fmla="*/ 50800 w 471765"/>
              <a:gd name="connsiteY1" fmla="*/ 153035 h 766445"/>
              <a:gd name="connisteX2" fmla="*/ 153035 w 471765"/>
              <a:gd name="connsiteY2" fmla="*/ 280670 h 766445"/>
              <a:gd name="connisteX3" fmla="*/ 196215 w 471765"/>
              <a:gd name="connsiteY3" fmla="*/ 400050 h 766445"/>
              <a:gd name="connisteX4" fmla="*/ 247015 w 471765"/>
              <a:gd name="connsiteY4" fmla="*/ 511175 h 766445"/>
              <a:gd name="connisteX5" fmla="*/ 366395 w 471765"/>
              <a:gd name="connsiteY5" fmla="*/ 527685 h 766445"/>
              <a:gd name="connisteX6" fmla="*/ 443230 w 471765"/>
              <a:gd name="connsiteY6" fmla="*/ 485140 h 766445"/>
              <a:gd name="connisteX7" fmla="*/ 468630 w 471765"/>
              <a:gd name="connsiteY7" fmla="*/ 570865 h 766445"/>
              <a:gd name="connisteX8" fmla="*/ 468630 w 471765"/>
              <a:gd name="connsiteY8" fmla="*/ 664210 h 766445"/>
              <a:gd name="connisteX9" fmla="*/ 451485 w 471765"/>
              <a:gd name="connsiteY9" fmla="*/ 732155 h 766445"/>
              <a:gd name="connisteX10" fmla="*/ 434340 w 471765"/>
              <a:gd name="connsiteY10" fmla="*/ 766445 h 7664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71766" h="766445">
                <a:moveTo>
                  <a:pt x="0" y="0"/>
                </a:moveTo>
                <a:cubicBezTo>
                  <a:pt x="8255" y="27940"/>
                  <a:pt x="20320" y="97155"/>
                  <a:pt x="50800" y="153035"/>
                </a:cubicBezTo>
                <a:cubicBezTo>
                  <a:pt x="81280" y="208915"/>
                  <a:pt x="123825" y="231140"/>
                  <a:pt x="153035" y="280670"/>
                </a:cubicBezTo>
                <a:cubicBezTo>
                  <a:pt x="182245" y="330200"/>
                  <a:pt x="177165" y="353695"/>
                  <a:pt x="196215" y="400050"/>
                </a:cubicBezTo>
                <a:cubicBezTo>
                  <a:pt x="215265" y="446405"/>
                  <a:pt x="212725" y="485775"/>
                  <a:pt x="247015" y="511175"/>
                </a:cubicBezTo>
                <a:cubicBezTo>
                  <a:pt x="281305" y="536575"/>
                  <a:pt x="327025" y="532765"/>
                  <a:pt x="366395" y="527685"/>
                </a:cubicBezTo>
                <a:cubicBezTo>
                  <a:pt x="405765" y="522605"/>
                  <a:pt x="422910" y="476250"/>
                  <a:pt x="443230" y="485140"/>
                </a:cubicBezTo>
                <a:cubicBezTo>
                  <a:pt x="463550" y="494030"/>
                  <a:pt x="463550" y="535305"/>
                  <a:pt x="468630" y="570865"/>
                </a:cubicBezTo>
                <a:cubicBezTo>
                  <a:pt x="473710" y="606425"/>
                  <a:pt x="471805" y="631825"/>
                  <a:pt x="468630" y="664210"/>
                </a:cubicBezTo>
                <a:cubicBezTo>
                  <a:pt x="465455" y="696595"/>
                  <a:pt x="458470" y="711835"/>
                  <a:pt x="451485" y="732155"/>
                </a:cubicBezTo>
                <a:cubicBezTo>
                  <a:pt x="444500" y="752475"/>
                  <a:pt x="437515" y="760730"/>
                  <a:pt x="434340" y="766445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6" name="椭圆 5"/>
          <p:cNvSpPr/>
          <p:nvPr/>
        </p:nvSpPr>
        <p:spPr>
          <a:xfrm>
            <a:off x="3006566" y="2929414"/>
            <a:ext cx="1451610" cy="113538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cxnSp>
        <p:nvCxnSpPr>
          <p:cNvPr id="7" name="直接连接符 6"/>
          <p:cNvCxnSpPr/>
          <p:nvPr/>
        </p:nvCxnSpPr>
        <p:spPr>
          <a:xfrm>
            <a:off x="4874419" y="4332923"/>
            <a:ext cx="669608" cy="138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/>
        </p:nvSpPr>
        <p:spPr>
          <a:xfrm>
            <a:off x="4778693" y="4019550"/>
            <a:ext cx="891064" cy="402431"/>
          </a:xfrm>
          <a:custGeom>
            <a:avLst/>
            <a:gdLst>
              <a:gd name="connisteX0" fmla="*/ 0 w 1188089"/>
              <a:gd name="connsiteY0" fmla="*/ 0 h 536575"/>
              <a:gd name="connisteX1" fmla="*/ 153035 w 1188089"/>
              <a:gd name="connsiteY1" fmla="*/ 153670 h 536575"/>
              <a:gd name="connisteX2" fmla="*/ 212725 w 1188089"/>
              <a:gd name="connsiteY2" fmla="*/ 196215 h 536575"/>
              <a:gd name="connisteX3" fmla="*/ 332105 w 1188089"/>
              <a:gd name="connsiteY3" fmla="*/ 161925 h 536575"/>
              <a:gd name="connisteX4" fmla="*/ 417195 w 1188089"/>
              <a:gd name="connsiteY4" fmla="*/ 111125 h 536575"/>
              <a:gd name="connisteX5" fmla="*/ 528320 w 1188089"/>
              <a:gd name="connsiteY5" fmla="*/ 85090 h 536575"/>
              <a:gd name="connisteX6" fmla="*/ 673100 w 1188089"/>
              <a:gd name="connsiteY6" fmla="*/ 93980 h 536575"/>
              <a:gd name="connisteX7" fmla="*/ 723900 w 1188089"/>
              <a:gd name="connsiteY7" fmla="*/ 144780 h 536575"/>
              <a:gd name="connisteX8" fmla="*/ 835025 w 1188089"/>
              <a:gd name="connsiteY8" fmla="*/ 119380 h 536575"/>
              <a:gd name="connisteX9" fmla="*/ 945515 w 1188089"/>
              <a:gd name="connsiteY9" fmla="*/ 170180 h 536575"/>
              <a:gd name="connisteX10" fmla="*/ 970915 w 1188089"/>
              <a:gd name="connsiteY10" fmla="*/ 289560 h 536575"/>
              <a:gd name="connisteX11" fmla="*/ 1090295 w 1188089"/>
              <a:gd name="connsiteY11" fmla="*/ 358140 h 536575"/>
              <a:gd name="connisteX12" fmla="*/ 1141730 w 1188089"/>
              <a:gd name="connsiteY12" fmla="*/ 426085 h 536575"/>
              <a:gd name="connisteX13" fmla="*/ 1184275 w 1188089"/>
              <a:gd name="connsiteY13" fmla="*/ 502920 h 536575"/>
              <a:gd name="connisteX14" fmla="*/ 1184275 w 1188089"/>
              <a:gd name="connsiteY14" fmla="*/ 536575 h 5365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1188089" h="536575">
                <a:moveTo>
                  <a:pt x="0" y="0"/>
                </a:moveTo>
                <a:cubicBezTo>
                  <a:pt x="29210" y="29845"/>
                  <a:pt x="110490" y="114300"/>
                  <a:pt x="153035" y="153670"/>
                </a:cubicBezTo>
                <a:cubicBezTo>
                  <a:pt x="195580" y="193040"/>
                  <a:pt x="177165" y="194310"/>
                  <a:pt x="212725" y="196215"/>
                </a:cubicBezTo>
                <a:cubicBezTo>
                  <a:pt x="248285" y="198120"/>
                  <a:pt x="291465" y="179070"/>
                  <a:pt x="332105" y="161925"/>
                </a:cubicBezTo>
                <a:cubicBezTo>
                  <a:pt x="372745" y="144780"/>
                  <a:pt x="377825" y="126365"/>
                  <a:pt x="417195" y="111125"/>
                </a:cubicBezTo>
                <a:cubicBezTo>
                  <a:pt x="456565" y="95885"/>
                  <a:pt x="476885" y="88265"/>
                  <a:pt x="528320" y="85090"/>
                </a:cubicBezTo>
                <a:cubicBezTo>
                  <a:pt x="579755" y="81915"/>
                  <a:pt x="633730" y="81915"/>
                  <a:pt x="673100" y="93980"/>
                </a:cubicBezTo>
                <a:cubicBezTo>
                  <a:pt x="712470" y="106045"/>
                  <a:pt x="691515" y="139700"/>
                  <a:pt x="723900" y="144780"/>
                </a:cubicBezTo>
                <a:cubicBezTo>
                  <a:pt x="756285" y="149860"/>
                  <a:pt x="790575" y="114300"/>
                  <a:pt x="835025" y="119380"/>
                </a:cubicBezTo>
                <a:cubicBezTo>
                  <a:pt x="879475" y="124460"/>
                  <a:pt x="918210" y="135890"/>
                  <a:pt x="945515" y="170180"/>
                </a:cubicBezTo>
                <a:cubicBezTo>
                  <a:pt x="972820" y="204470"/>
                  <a:pt x="941705" y="252095"/>
                  <a:pt x="970915" y="289560"/>
                </a:cubicBezTo>
                <a:cubicBezTo>
                  <a:pt x="1000125" y="327025"/>
                  <a:pt x="1056005" y="330835"/>
                  <a:pt x="1090295" y="358140"/>
                </a:cubicBezTo>
                <a:cubicBezTo>
                  <a:pt x="1124585" y="385445"/>
                  <a:pt x="1122680" y="396875"/>
                  <a:pt x="1141730" y="426085"/>
                </a:cubicBezTo>
                <a:cubicBezTo>
                  <a:pt x="1160780" y="455295"/>
                  <a:pt x="1176020" y="480695"/>
                  <a:pt x="1184275" y="502920"/>
                </a:cubicBezTo>
                <a:cubicBezTo>
                  <a:pt x="1192530" y="525145"/>
                  <a:pt x="1184910" y="531495"/>
                  <a:pt x="1184275" y="536575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11" name="任意多边形 10"/>
          <p:cNvSpPr/>
          <p:nvPr/>
        </p:nvSpPr>
        <p:spPr>
          <a:xfrm>
            <a:off x="5545455" y="4026218"/>
            <a:ext cx="1066800" cy="219551"/>
          </a:xfrm>
          <a:custGeom>
            <a:avLst/>
            <a:gdLst>
              <a:gd name="connisteX0" fmla="*/ 0 w 1422400"/>
              <a:gd name="connsiteY0" fmla="*/ 118745 h 293031"/>
              <a:gd name="connisteX1" fmla="*/ 221615 w 1422400"/>
              <a:gd name="connsiteY1" fmla="*/ 289560 h 293031"/>
              <a:gd name="connisteX2" fmla="*/ 426085 w 1422400"/>
              <a:gd name="connsiteY2" fmla="*/ 220980 h 293031"/>
              <a:gd name="connisteX3" fmla="*/ 681355 w 1422400"/>
              <a:gd name="connsiteY3" fmla="*/ 220980 h 293031"/>
              <a:gd name="connisteX4" fmla="*/ 1013460 w 1422400"/>
              <a:gd name="connsiteY4" fmla="*/ 204470 h 293031"/>
              <a:gd name="connisteX5" fmla="*/ 1082040 w 1422400"/>
              <a:gd name="connsiteY5" fmla="*/ 127635 h 293031"/>
              <a:gd name="connisteX6" fmla="*/ 1201420 w 1422400"/>
              <a:gd name="connsiteY6" fmla="*/ 102235 h 293031"/>
              <a:gd name="connisteX7" fmla="*/ 1337310 w 1422400"/>
              <a:gd name="connsiteY7" fmla="*/ 33655 h 293031"/>
              <a:gd name="connisteX8" fmla="*/ 1422400 w 1422400"/>
              <a:gd name="connsiteY8" fmla="*/ 0 h 29303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1422400" h="293031">
                <a:moveTo>
                  <a:pt x="0" y="118745"/>
                </a:moveTo>
                <a:cubicBezTo>
                  <a:pt x="40005" y="154305"/>
                  <a:pt x="136525" y="269240"/>
                  <a:pt x="221615" y="289560"/>
                </a:cubicBezTo>
                <a:cubicBezTo>
                  <a:pt x="306705" y="309880"/>
                  <a:pt x="334010" y="234950"/>
                  <a:pt x="426085" y="220980"/>
                </a:cubicBezTo>
                <a:cubicBezTo>
                  <a:pt x="518160" y="207010"/>
                  <a:pt x="563880" y="224155"/>
                  <a:pt x="681355" y="220980"/>
                </a:cubicBezTo>
                <a:cubicBezTo>
                  <a:pt x="798830" y="217805"/>
                  <a:pt x="933450" y="222885"/>
                  <a:pt x="1013460" y="204470"/>
                </a:cubicBezTo>
                <a:cubicBezTo>
                  <a:pt x="1093470" y="186055"/>
                  <a:pt x="1044575" y="147955"/>
                  <a:pt x="1082040" y="127635"/>
                </a:cubicBezTo>
                <a:cubicBezTo>
                  <a:pt x="1119505" y="107315"/>
                  <a:pt x="1150620" y="121285"/>
                  <a:pt x="1201420" y="102235"/>
                </a:cubicBezTo>
                <a:cubicBezTo>
                  <a:pt x="1252220" y="83185"/>
                  <a:pt x="1292860" y="53975"/>
                  <a:pt x="1337310" y="33655"/>
                </a:cubicBezTo>
                <a:cubicBezTo>
                  <a:pt x="1381760" y="13335"/>
                  <a:pt x="1407795" y="5080"/>
                  <a:pt x="1422400" y="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12" name="任意多边形 11"/>
          <p:cNvSpPr/>
          <p:nvPr/>
        </p:nvSpPr>
        <p:spPr>
          <a:xfrm>
            <a:off x="5249704" y="2952750"/>
            <a:ext cx="1081564" cy="734854"/>
          </a:xfrm>
          <a:custGeom>
            <a:avLst/>
            <a:gdLst>
              <a:gd name="connisteX0" fmla="*/ 112873 w 1441928"/>
              <a:gd name="connsiteY0" fmla="*/ 0 h 979758"/>
              <a:gd name="connisteX1" fmla="*/ 87473 w 1441928"/>
              <a:gd name="connsiteY1" fmla="*/ 153035 h 979758"/>
              <a:gd name="connisteX2" fmla="*/ 19528 w 1441928"/>
              <a:gd name="connsiteY2" fmla="*/ 289560 h 979758"/>
              <a:gd name="connisteX3" fmla="*/ 70328 w 1441928"/>
              <a:gd name="connsiteY3" fmla="*/ 544830 h 979758"/>
              <a:gd name="connisteX4" fmla="*/ 53183 w 1441928"/>
              <a:gd name="connsiteY4" fmla="*/ 775335 h 979758"/>
              <a:gd name="connisteX5" fmla="*/ 2383 w 1441928"/>
              <a:gd name="connsiteY5" fmla="*/ 868680 h 979758"/>
              <a:gd name="connisteX6" fmla="*/ 121763 w 1441928"/>
              <a:gd name="connsiteY6" fmla="*/ 970915 h 979758"/>
              <a:gd name="connisteX7" fmla="*/ 206853 w 1441928"/>
              <a:gd name="connsiteY7" fmla="*/ 953770 h 979758"/>
              <a:gd name="connisteX8" fmla="*/ 283053 w 1441928"/>
              <a:gd name="connsiteY8" fmla="*/ 843280 h 979758"/>
              <a:gd name="connisteX9" fmla="*/ 419578 w 1441928"/>
              <a:gd name="connsiteY9" fmla="*/ 826135 h 979758"/>
              <a:gd name="connisteX10" fmla="*/ 547213 w 1441928"/>
              <a:gd name="connsiteY10" fmla="*/ 851535 h 979758"/>
              <a:gd name="connisteX11" fmla="*/ 658338 w 1441928"/>
              <a:gd name="connsiteY11" fmla="*/ 894080 h 979758"/>
              <a:gd name="connisteX12" fmla="*/ 922498 w 1441928"/>
              <a:gd name="connsiteY12" fmla="*/ 826135 h 979758"/>
              <a:gd name="connisteX13" fmla="*/ 1084423 w 1441928"/>
              <a:gd name="connsiteY13" fmla="*/ 808990 h 979758"/>
              <a:gd name="connisteX14" fmla="*/ 1152368 w 1441928"/>
              <a:gd name="connsiteY14" fmla="*/ 834390 h 979758"/>
              <a:gd name="connisteX15" fmla="*/ 1271748 w 1441928"/>
              <a:gd name="connsiteY15" fmla="*/ 689610 h 979758"/>
              <a:gd name="connisteX16" fmla="*/ 1339693 w 1441928"/>
              <a:gd name="connsiteY16" fmla="*/ 519430 h 979758"/>
              <a:gd name="connisteX17" fmla="*/ 1416528 w 1441928"/>
              <a:gd name="connsiteY17" fmla="*/ 459740 h 979758"/>
              <a:gd name="connisteX18" fmla="*/ 1441928 w 1441928"/>
              <a:gd name="connsiteY18" fmla="*/ 417195 h 97975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</a:cxnLst>
            <a:rect l="l" t="t" r="r" b="b"/>
            <a:pathLst>
              <a:path w="1441928" h="979758">
                <a:moveTo>
                  <a:pt x="112873" y="0"/>
                </a:moveTo>
                <a:cubicBezTo>
                  <a:pt x="109063" y="27940"/>
                  <a:pt x="105888" y="95250"/>
                  <a:pt x="87473" y="153035"/>
                </a:cubicBezTo>
                <a:cubicBezTo>
                  <a:pt x="69058" y="210820"/>
                  <a:pt x="22703" y="211455"/>
                  <a:pt x="19528" y="289560"/>
                </a:cubicBezTo>
                <a:cubicBezTo>
                  <a:pt x="16353" y="367665"/>
                  <a:pt x="63343" y="447675"/>
                  <a:pt x="70328" y="544830"/>
                </a:cubicBezTo>
                <a:cubicBezTo>
                  <a:pt x="77313" y="641985"/>
                  <a:pt x="66518" y="710565"/>
                  <a:pt x="53183" y="775335"/>
                </a:cubicBezTo>
                <a:cubicBezTo>
                  <a:pt x="39848" y="840105"/>
                  <a:pt x="-11587" y="829310"/>
                  <a:pt x="2383" y="868680"/>
                </a:cubicBezTo>
                <a:cubicBezTo>
                  <a:pt x="16353" y="908050"/>
                  <a:pt x="81123" y="953770"/>
                  <a:pt x="121763" y="970915"/>
                </a:cubicBezTo>
                <a:cubicBezTo>
                  <a:pt x="162403" y="988060"/>
                  <a:pt x="174468" y="979170"/>
                  <a:pt x="206853" y="953770"/>
                </a:cubicBezTo>
                <a:cubicBezTo>
                  <a:pt x="239238" y="928370"/>
                  <a:pt x="240508" y="868680"/>
                  <a:pt x="283053" y="843280"/>
                </a:cubicBezTo>
                <a:cubicBezTo>
                  <a:pt x="325598" y="817880"/>
                  <a:pt x="366873" y="824230"/>
                  <a:pt x="419578" y="826135"/>
                </a:cubicBezTo>
                <a:cubicBezTo>
                  <a:pt x="472283" y="828040"/>
                  <a:pt x="499588" y="838200"/>
                  <a:pt x="547213" y="851535"/>
                </a:cubicBezTo>
                <a:cubicBezTo>
                  <a:pt x="594838" y="864870"/>
                  <a:pt x="583408" y="899160"/>
                  <a:pt x="658338" y="894080"/>
                </a:cubicBezTo>
                <a:cubicBezTo>
                  <a:pt x="733268" y="889000"/>
                  <a:pt x="837408" y="843280"/>
                  <a:pt x="922498" y="826135"/>
                </a:cubicBezTo>
                <a:cubicBezTo>
                  <a:pt x="1007588" y="808990"/>
                  <a:pt x="1038703" y="807085"/>
                  <a:pt x="1084423" y="808990"/>
                </a:cubicBezTo>
                <a:cubicBezTo>
                  <a:pt x="1130143" y="810895"/>
                  <a:pt x="1114903" y="858520"/>
                  <a:pt x="1152368" y="834390"/>
                </a:cubicBezTo>
                <a:cubicBezTo>
                  <a:pt x="1189833" y="810260"/>
                  <a:pt x="1234283" y="752475"/>
                  <a:pt x="1271748" y="689610"/>
                </a:cubicBezTo>
                <a:cubicBezTo>
                  <a:pt x="1309213" y="626745"/>
                  <a:pt x="1310483" y="565150"/>
                  <a:pt x="1339693" y="519430"/>
                </a:cubicBezTo>
                <a:cubicBezTo>
                  <a:pt x="1368903" y="473710"/>
                  <a:pt x="1396208" y="480060"/>
                  <a:pt x="1416528" y="459740"/>
                </a:cubicBezTo>
                <a:cubicBezTo>
                  <a:pt x="1436848" y="439420"/>
                  <a:pt x="1438118" y="424815"/>
                  <a:pt x="1441928" y="417195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13" name="任意多边形 12"/>
          <p:cNvSpPr/>
          <p:nvPr/>
        </p:nvSpPr>
        <p:spPr>
          <a:xfrm>
            <a:off x="5596414" y="2297430"/>
            <a:ext cx="702945" cy="341948"/>
          </a:xfrm>
          <a:custGeom>
            <a:avLst/>
            <a:gdLst>
              <a:gd name="connisteX0" fmla="*/ 0 w 937260"/>
              <a:gd name="connsiteY0" fmla="*/ 456052 h 456052"/>
              <a:gd name="connisteX1" fmla="*/ 34290 w 937260"/>
              <a:gd name="connsiteY1" fmla="*/ 362707 h 456052"/>
              <a:gd name="connisteX2" fmla="*/ 153670 w 937260"/>
              <a:gd name="connsiteY2" fmla="*/ 294127 h 456052"/>
              <a:gd name="connisteX3" fmla="*/ 289560 w 937260"/>
              <a:gd name="connsiteY3" fmla="*/ 217927 h 456052"/>
              <a:gd name="connisteX4" fmla="*/ 298450 w 937260"/>
              <a:gd name="connsiteY4" fmla="*/ 158237 h 456052"/>
              <a:gd name="connisteX5" fmla="*/ 468630 w 937260"/>
              <a:gd name="connsiteY5" fmla="*/ 81402 h 456052"/>
              <a:gd name="connisteX6" fmla="*/ 630555 w 937260"/>
              <a:gd name="connsiteY6" fmla="*/ 21712 h 456052"/>
              <a:gd name="connisteX7" fmla="*/ 767080 w 937260"/>
              <a:gd name="connsiteY7" fmla="*/ 4567 h 456052"/>
              <a:gd name="connisteX8" fmla="*/ 885825 w 937260"/>
              <a:gd name="connsiteY8" fmla="*/ 81402 h 456052"/>
              <a:gd name="connisteX9" fmla="*/ 937260 w 937260"/>
              <a:gd name="connsiteY9" fmla="*/ 132202 h 45605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937260" h="456053">
                <a:moveTo>
                  <a:pt x="0" y="456053"/>
                </a:moveTo>
                <a:cubicBezTo>
                  <a:pt x="4445" y="438908"/>
                  <a:pt x="3810" y="395093"/>
                  <a:pt x="34290" y="362708"/>
                </a:cubicBezTo>
                <a:cubicBezTo>
                  <a:pt x="64770" y="330323"/>
                  <a:pt x="102870" y="323338"/>
                  <a:pt x="153670" y="294128"/>
                </a:cubicBezTo>
                <a:cubicBezTo>
                  <a:pt x="204470" y="264918"/>
                  <a:pt x="260350" y="245233"/>
                  <a:pt x="289560" y="217928"/>
                </a:cubicBezTo>
                <a:cubicBezTo>
                  <a:pt x="318770" y="190623"/>
                  <a:pt x="262890" y="185543"/>
                  <a:pt x="298450" y="158238"/>
                </a:cubicBezTo>
                <a:cubicBezTo>
                  <a:pt x="334010" y="130933"/>
                  <a:pt x="401955" y="108708"/>
                  <a:pt x="468630" y="81403"/>
                </a:cubicBezTo>
                <a:cubicBezTo>
                  <a:pt x="535305" y="54098"/>
                  <a:pt x="570865" y="36953"/>
                  <a:pt x="630555" y="21713"/>
                </a:cubicBezTo>
                <a:cubicBezTo>
                  <a:pt x="690245" y="6473"/>
                  <a:pt x="716280" y="-7497"/>
                  <a:pt x="767080" y="4568"/>
                </a:cubicBezTo>
                <a:cubicBezTo>
                  <a:pt x="817880" y="16633"/>
                  <a:pt x="851535" y="56003"/>
                  <a:pt x="885825" y="81403"/>
                </a:cubicBezTo>
                <a:cubicBezTo>
                  <a:pt x="920115" y="106803"/>
                  <a:pt x="929640" y="123313"/>
                  <a:pt x="937260" y="132203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14" name="椭圆 13"/>
          <p:cNvSpPr/>
          <p:nvPr/>
        </p:nvSpPr>
        <p:spPr>
          <a:xfrm>
            <a:off x="5596414" y="1974533"/>
            <a:ext cx="1205389" cy="988219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cxnSp>
        <p:nvCxnSpPr>
          <p:cNvPr id="15" name="直接连接符 14"/>
          <p:cNvCxnSpPr/>
          <p:nvPr/>
        </p:nvCxnSpPr>
        <p:spPr>
          <a:xfrm>
            <a:off x="6612255" y="4231958"/>
            <a:ext cx="669608" cy="138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>
            <a:off x="6211253" y="2614136"/>
            <a:ext cx="816293" cy="1386364"/>
          </a:xfrm>
          <a:custGeom>
            <a:avLst/>
            <a:gdLst>
              <a:gd name="connisteX0" fmla="*/ 1088682 w 1088682"/>
              <a:gd name="connsiteY0" fmla="*/ 1848485 h 1848485"/>
              <a:gd name="connisteX1" fmla="*/ 918502 w 1088682"/>
              <a:gd name="connsiteY1" fmla="*/ 1678305 h 1848485"/>
              <a:gd name="connisteX2" fmla="*/ 816267 w 1088682"/>
              <a:gd name="connsiteY2" fmla="*/ 1567180 h 1848485"/>
              <a:gd name="connisteX3" fmla="*/ 603542 w 1088682"/>
              <a:gd name="connsiteY3" fmla="*/ 1464945 h 1848485"/>
              <a:gd name="connisteX4" fmla="*/ 586397 w 1088682"/>
              <a:gd name="connsiteY4" fmla="*/ 1354455 h 1848485"/>
              <a:gd name="connisteX5" fmla="*/ 467017 w 1088682"/>
              <a:gd name="connsiteY5" fmla="*/ 1337310 h 1848485"/>
              <a:gd name="connisteX6" fmla="*/ 194602 w 1088682"/>
              <a:gd name="connsiteY6" fmla="*/ 1115695 h 1848485"/>
              <a:gd name="connisteX7" fmla="*/ 152057 w 1088682"/>
              <a:gd name="connsiteY7" fmla="*/ 902970 h 1848485"/>
              <a:gd name="connisteX8" fmla="*/ 23787 w 1088682"/>
              <a:gd name="connsiteY8" fmla="*/ 741045 h 1848485"/>
              <a:gd name="connisteX9" fmla="*/ 23787 w 1088682"/>
              <a:gd name="connsiteY9" fmla="*/ 570230 h 1848485"/>
              <a:gd name="connisteX10" fmla="*/ 211747 w 1088682"/>
              <a:gd name="connsiteY10" fmla="*/ 349250 h 1848485"/>
              <a:gd name="connisteX11" fmla="*/ 287947 w 1088682"/>
              <a:gd name="connsiteY11" fmla="*/ 93345 h 1848485"/>
              <a:gd name="connisteX12" fmla="*/ 305092 w 1088682"/>
              <a:gd name="connsiteY12" fmla="*/ 42545 h 1848485"/>
              <a:gd name="connisteX13" fmla="*/ 305092 w 1088682"/>
              <a:gd name="connsiteY13" fmla="*/ 0 h 18484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1088683" h="1848485">
                <a:moveTo>
                  <a:pt x="1088683" y="1848485"/>
                </a:moveTo>
                <a:cubicBezTo>
                  <a:pt x="1056933" y="1816735"/>
                  <a:pt x="973113" y="1734820"/>
                  <a:pt x="918503" y="1678305"/>
                </a:cubicBezTo>
                <a:cubicBezTo>
                  <a:pt x="863893" y="1621790"/>
                  <a:pt x="879133" y="1609725"/>
                  <a:pt x="816268" y="1567180"/>
                </a:cubicBezTo>
                <a:cubicBezTo>
                  <a:pt x="753403" y="1524635"/>
                  <a:pt x="649263" y="1507490"/>
                  <a:pt x="603543" y="1464945"/>
                </a:cubicBezTo>
                <a:cubicBezTo>
                  <a:pt x="557823" y="1422400"/>
                  <a:pt x="613703" y="1379855"/>
                  <a:pt x="586398" y="1354455"/>
                </a:cubicBezTo>
                <a:cubicBezTo>
                  <a:pt x="559093" y="1329055"/>
                  <a:pt x="545123" y="1384935"/>
                  <a:pt x="467018" y="1337310"/>
                </a:cubicBezTo>
                <a:cubicBezTo>
                  <a:pt x="388913" y="1289685"/>
                  <a:pt x="257468" y="1202690"/>
                  <a:pt x="194603" y="1115695"/>
                </a:cubicBezTo>
                <a:cubicBezTo>
                  <a:pt x="131738" y="1028700"/>
                  <a:pt x="186348" y="977900"/>
                  <a:pt x="152058" y="902970"/>
                </a:cubicBezTo>
                <a:cubicBezTo>
                  <a:pt x="117768" y="828040"/>
                  <a:pt x="49188" y="807720"/>
                  <a:pt x="23788" y="741045"/>
                </a:cubicBezTo>
                <a:cubicBezTo>
                  <a:pt x="-1612" y="674370"/>
                  <a:pt x="-13677" y="648335"/>
                  <a:pt x="23788" y="570230"/>
                </a:cubicBezTo>
                <a:cubicBezTo>
                  <a:pt x="61253" y="492125"/>
                  <a:pt x="159043" y="444500"/>
                  <a:pt x="211748" y="349250"/>
                </a:cubicBezTo>
                <a:cubicBezTo>
                  <a:pt x="264453" y="254000"/>
                  <a:pt x="269533" y="154940"/>
                  <a:pt x="287948" y="93345"/>
                </a:cubicBezTo>
                <a:cubicBezTo>
                  <a:pt x="306363" y="31750"/>
                  <a:pt x="301918" y="60960"/>
                  <a:pt x="305093" y="42545"/>
                </a:cubicBezTo>
                <a:cubicBezTo>
                  <a:pt x="308268" y="24130"/>
                  <a:pt x="305728" y="7620"/>
                  <a:pt x="305093" y="0"/>
                </a:cubicBezTo>
              </a:path>
            </a:pathLst>
          </a:custGeom>
          <a:noFill/>
          <a:ln w="3810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2" name="文本框 1"/>
          <p:cNvSpPr txBox="1"/>
          <p:nvPr/>
        </p:nvSpPr>
        <p:spPr>
          <a:xfrm>
            <a:off x="855345" y="4901565"/>
            <a:ext cx="7207568" cy="922020"/>
          </a:xfrm>
          <a:prstGeom prst="rect">
            <a:avLst/>
          </a:prstGeom>
          <a:solidFill>
            <a:srgbClr val="99FFCC"/>
          </a:solidFill>
        </p:spPr>
        <p:txBody>
          <a:bodyPr wrap="square" rtlCol="0">
            <a:spAutoFit/>
          </a:bodyPr>
          <a:lstStyle/>
          <a:p>
            <a:r>
              <a:rPr lang="en-US" altLang="zh-CN" sz="1800" b="1"/>
              <a:t>1.南水北调工程调出哪个流域富余的水？解决什么地区的缺水问题？</a:t>
            </a:r>
          </a:p>
          <a:p>
            <a:r>
              <a:rPr lang="en-US" altLang="zh-CN" sz="1800" b="1"/>
              <a:t>2.南水北调有几条路线？读图说明各线路的起点、终点</a:t>
            </a:r>
          </a:p>
          <a:p>
            <a:r>
              <a:rPr lang="en-US" altLang="zh-CN" sz="1800" b="1"/>
              <a:t>3.对比南水北调各方案的优缺点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  <p:bldP spid="5" grpId="0" bldLvl="0" animBg="1"/>
      <p:bldP spid="6" grpId="0" bldLvl="0" animBg="1"/>
      <p:bldP spid="8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6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813911" y="1453991"/>
          <a:ext cx="7560310" cy="3656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63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86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  </a:t>
                      </a:r>
                      <a:r>
                        <a:rPr lang="zh-CN" altLang="en-US" sz="2100">
                          <a:solidFill>
                            <a:srgbClr val="FF0000"/>
                          </a:solidFill>
                          <a:ea typeface="宋体" panose="02010600030101010101" pitchFamily="2" charset="-122"/>
                        </a:rPr>
                        <a:t>方案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100">
                          <a:solidFill>
                            <a:srgbClr val="FF0000"/>
                          </a:solidFill>
                        </a:rPr>
                        <a:t>    </a:t>
                      </a:r>
                      <a:r>
                        <a:rPr lang="zh-CN" altLang="en-US" sz="2100">
                          <a:solidFill>
                            <a:srgbClr val="FF0000"/>
                          </a:solidFill>
                          <a:ea typeface="宋体" panose="02010600030101010101" pitchFamily="2" charset="-122"/>
                        </a:rPr>
                        <a:t>优点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solidFill>
                            <a:srgbClr val="FF0000"/>
                          </a:solidFill>
                        </a:rPr>
                        <a:t>缺点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727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100" b="1">
                        <a:solidFill>
                          <a:srgbClr val="FF0000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2100" b="1">
                          <a:solidFill>
                            <a:srgbClr val="FF0000"/>
                          </a:solidFill>
                        </a:rPr>
                        <a:t>东线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31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100" b="1">
                        <a:solidFill>
                          <a:srgbClr val="FF0000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2100" b="1">
                          <a:solidFill>
                            <a:srgbClr val="FF0000"/>
                          </a:solidFill>
                        </a:rPr>
                        <a:t>中线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79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100" b="1">
                          <a:solidFill>
                            <a:srgbClr val="FF0000"/>
                          </a:solidFill>
                        </a:rPr>
                        <a:t>西线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2108835" y="1932623"/>
            <a:ext cx="26855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>
                <a:solidFill>
                  <a:srgbClr val="7030A0"/>
                </a:solidFill>
              </a:rPr>
              <a:t>利用京杭运河输水，工程量小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871085" y="1932623"/>
            <a:ext cx="34004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/>
              <a:t>1.</a:t>
            </a:r>
            <a:r>
              <a:rPr lang="zh-CN" altLang="en-US" sz="1800" b="1">
                <a:solidFill>
                  <a:srgbClr val="7030A0"/>
                </a:solidFill>
                <a:ea typeface="宋体" panose="02010600030101010101" pitchFamily="2" charset="-122"/>
              </a:rPr>
              <a:t>黄河以南需动力提水，耗能大</a:t>
            </a:r>
            <a:r>
              <a:rPr lang="zh-CN" altLang="en-US" sz="1800" b="1">
                <a:ea typeface="宋体" panose="02010600030101010101" pitchFamily="2" charset="-122"/>
              </a:rPr>
              <a:t>；</a:t>
            </a:r>
            <a:r>
              <a:rPr lang="en-US" altLang="zh-CN" sz="1800" b="1">
                <a:ea typeface="宋体" panose="02010600030101010101" pitchFamily="2" charset="-122"/>
              </a:rPr>
              <a:t>2.</a:t>
            </a:r>
            <a:r>
              <a:rPr lang="zh-CN" altLang="en-US" sz="1800" b="1">
                <a:ea typeface="宋体" panose="02010600030101010101" pitchFamily="2" charset="-122"/>
              </a:rPr>
              <a:t>流经地区人口稠密，经济发达，水质较差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185511" y="3071336"/>
            <a:ext cx="268557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/>
              <a:t>1.</a:t>
            </a:r>
            <a:r>
              <a:rPr lang="zh-CN" altLang="en-US" sz="1800" b="1">
                <a:ea typeface="宋体" panose="02010600030101010101" pitchFamily="2" charset="-122"/>
              </a:rPr>
              <a:t>地势南高北低，水可自流；</a:t>
            </a:r>
            <a:r>
              <a:rPr lang="en-US" altLang="zh-CN" sz="1800" b="1">
                <a:ea typeface="宋体" panose="02010600030101010101" pitchFamily="2" charset="-122"/>
              </a:rPr>
              <a:t>2.</a:t>
            </a:r>
            <a:r>
              <a:rPr lang="zh-CN" altLang="en-US" sz="1800" b="1">
                <a:ea typeface="宋体" panose="02010600030101010101" pitchFamily="2" charset="-122"/>
              </a:rPr>
              <a:t>水源地水质好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871085" y="3025140"/>
            <a:ext cx="26855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/>
              <a:t>需要挖输水渠道，工程量较大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85511" y="3997643"/>
            <a:ext cx="268557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/>
              <a:t>输水线路最短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973479" y="3997643"/>
            <a:ext cx="26855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/>
              <a:t>地形复杂、起伏大，工程难度最大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2" descr="1"/>
          <p:cNvPicPr>
            <a:picLocks noChangeAspect="1" noChangeArrowheads="1"/>
          </p:cNvPicPr>
          <p:nvPr/>
        </p:nvPicPr>
        <p:blipFill>
          <a:blip r:embed="rId2" cstate="print"/>
          <a:srcRect l="2696" t="14880" r="46082" b="4100"/>
          <a:stretch>
            <a:fillRect/>
          </a:stretch>
        </p:blipFill>
        <p:spPr bwMode="auto">
          <a:xfrm>
            <a:off x="539750" y="3573463"/>
            <a:ext cx="3638550" cy="312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58" name="Picture 6"/>
          <p:cNvPicPr>
            <a:picLocks noChangeAspect="1" noChangeArrowheads="1"/>
          </p:cNvPicPr>
          <p:nvPr/>
        </p:nvPicPr>
        <p:blipFill>
          <a:blip r:embed="rId3" cstate="print"/>
          <a:srcRect l="34103" t="12323" r="14743" b="25418"/>
          <a:stretch>
            <a:fillRect/>
          </a:stretch>
        </p:blipFill>
        <p:spPr bwMode="auto">
          <a:xfrm>
            <a:off x="4500563" y="3141663"/>
            <a:ext cx="4286250" cy="364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59" name="Text Box 3"/>
          <p:cNvSpPr txBox="1">
            <a:spLocks noChangeArrowheads="1"/>
          </p:cNvSpPr>
          <p:nvPr/>
        </p:nvSpPr>
        <p:spPr bwMode="auto">
          <a:xfrm>
            <a:off x="468313" y="3213100"/>
            <a:ext cx="3643312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Calibri" panose="020F0502020204030204" pitchFamily="34" charset="0"/>
                <a:ea typeface="黑体" panose="02010609060101010101" charset="-122"/>
              </a:rPr>
              <a:t>长江径流量季节变化</a:t>
            </a:r>
          </a:p>
        </p:txBody>
      </p:sp>
      <p:sp>
        <p:nvSpPr>
          <p:cNvPr id="8" name="WordArt 6"/>
          <p:cNvSpPr>
            <a:spLocks noChangeArrowheads="1" noChangeShapeType="1" noTextEdit="1"/>
          </p:cNvSpPr>
          <p:nvPr/>
        </p:nvSpPr>
        <p:spPr bwMode="auto">
          <a:xfrm>
            <a:off x="330171" y="2135175"/>
            <a:ext cx="3857653" cy="78581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9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夏秋多</a:t>
            </a:r>
            <a:r>
              <a:rPr lang="en-US" altLang="zh-CN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,</a:t>
            </a:r>
            <a:r>
              <a:rPr lang="zh-CN" altLang="en-US" sz="3600" b="1" kern="10" dirty="0">
                <a:ln w="9525">
                  <a:round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冬春少</a:t>
            </a:r>
          </a:p>
        </p:txBody>
      </p:sp>
      <p:sp>
        <p:nvSpPr>
          <p:cNvPr id="9" name="WordArt 6"/>
          <p:cNvSpPr>
            <a:spLocks noChangeArrowheads="1" noChangeShapeType="1" noTextEdit="1"/>
          </p:cNvSpPr>
          <p:nvPr/>
        </p:nvSpPr>
        <p:spPr bwMode="auto">
          <a:xfrm>
            <a:off x="4932363" y="1989138"/>
            <a:ext cx="3429000" cy="7858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年际变化大</a:t>
            </a:r>
          </a:p>
        </p:txBody>
      </p:sp>
      <p:sp>
        <p:nvSpPr>
          <p:cNvPr id="45066" name="标题 1"/>
          <p:cNvSpPr/>
          <p:nvPr/>
        </p:nvSpPr>
        <p:spPr bwMode="auto">
          <a:xfrm>
            <a:off x="500063" y="0"/>
            <a:ext cx="8215312" cy="9080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algn="ctr"/>
            <a:r>
              <a:rPr lang="zh-CN" altLang="en-US" sz="4400" b="1">
                <a:latin typeface="Calibri" panose="020F0502020204030204" pitchFamily="34" charset="0"/>
              </a:rPr>
              <a:t>水资源的时间分布特点</a:t>
            </a:r>
          </a:p>
        </p:txBody>
      </p: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2411413" y="908050"/>
            <a:ext cx="3960812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时间分配不均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40970" y="1033780"/>
          <a:ext cx="8616950" cy="422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33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363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9585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水资源时间分布特点</a:t>
                      </a:r>
                    </a:p>
                  </a:txBody>
                  <a:tcPr marL="68580" marR="68580" marT="34290" marB="34290" anchor="ctr"/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原因分析</a:t>
                      </a: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58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/>
                        <a:t>降水量</a:t>
                      </a: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/>
                        <a:t>河流径流量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4965">
                <a:tc rowSpan="2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 marL="68580" marR="68580" marT="34290" marB="3429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2496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35" y="3244850"/>
            <a:ext cx="2394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rgbClr val="FF0000"/>
                </a:solidFill>
              </a:rPr>
              <a:t>时间分配不均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39190" y="2502535"/>
            <a:ext cx="2385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FF0000"/>
                </a:solidFill>
              </a:rPr>
              <a:t>夏秋多、冬春少</a:t>
            </a:r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30655" y="3984625"/>
            <a:ext cx="18491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FF0000"/>
                </a:solidFill>
              </a:rPr>
              <a:t>年际变化大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35534" y="2502535"/>
            <a:ext cx="4428649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1800" b="1">
                <a:solidFill>
                  <a:schemeClr val="tx1"/>
                </a:solidFill>
              </a:rPr>
              <a:t>我国的降水主要是由</a:t>
            </a:r>
            <a:r>
              <a:rPr lang="zh-CN" altLang="en-US" sz="1800" b="1">
                <a:solidFill>
                  <a:srgbClr val="FF0000"/>
                </a:solidFill>
              </a:rPr>
              <a:t>夏季风</a:t>
            </a:r>
            <a:r>
              <a:rPr lang="zh-CN" altLang="en-US" sz="1800" b="1">
                <a:solidFill>
                  <a:schemeClr val="tx1"/>
                </a:solidFill>
              </a:rPr>
              <a:t>带来的，降水主要集中在</a:t>
            </a:r>
            <a:r>
              <a:rPr lang="zh-CN" altLang="en-US" sz="1800" b="1">
                <a:solidFill>
                  <a:srgbClr val="FF0000"/>
                </a:solidFill>
              </a:rPr>
              <a:t>夏秋季</a:t>
            </a:r>
            <a:r>
              <a:rPr lang="zh-CN" altLang="en-US" sz="1800" b="1">
                <a:solidFill>
                  <a:schemeClr val="tx1"/>
                </a:solidFill>
              </a:rPr>
              <a:t>，河流的径流量也主要集中在夏秋季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724910" y="3906520"/>
            <a:ext cx="45688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1800" b="1">
                <a:solidFill>
                  <a:srgbClr val="FF0000"/>
                </a:solidFill>
              </a:rPr>
              <a:t>由于夏季风的强弱不同，进退早晚不同，</a:t>
            </a:r>
            <a:r>
              <a:rPr lang="zh-CN" altLang="en-US" sz="1800" b="1">
                <a:solidFill>
                  <a:schemeClr val="tx1"/>
                </a:solidFill>
              </a:rPr>
              <a:t>导致我国降水量也不同，使河流径流量的年际变化也很大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4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3" descr="d3a5f223d5d65a864723e81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7950" y="3213100"/>
            <a:ext cx="4859338" cy="364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082" name="Picture 2" descr="412858029480037593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638" y="0"/>
            <a:ext cx="4932362" cy="3417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126288" y="3357563"/>
            <a:ext cx="2017712" cy="523875"/>
          </a:xfrm>
          <a:prstGeom prst="rect">
            <a:avLst/>
          </a:prstGeom>
          <a:noFill/>
          <a:ln w="25400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幼圆" panose="02010509060101010101" pitchFamily="49" charset="-122"/>
              </a:rPr>
              <a:t>枯水期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0" y="2714625"/>
            <a:ext cx="2184400" cy="523875"/>
          </a:xfrm>
          <a:prstGeom prst="rect">
            <a:avLst/>
          </a:prstGeom>
          <a:noFill/>
          <a:ln w="25400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幼圆" panose="02010509060101010101" pitchFamily="49" charset="-122"/>
              </a:rPr>
              <a:t>丰水期</a:t>
            </a:r>
          </a:p>
        </p:txBody>
      </p:sp>
      <p:sp>
        <p:nvSpPr>
          <p:cNvPr id="9" name="WordArt 6"/>
          <p:cNvSpPr>
            <a:spLocks noChangeArrowheads="1" noChangeShapeType="1" noTextEdit="1"/>
          </p:cNvSpPr>
          <p:nvPr/>
        </p:nvSpPr>
        <p:spPr bwMode="auto">
          <a:xfrm>
            <a:off x="5148263" y="4292600"/>
            <a:ext cx="3071812" cy="6429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7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多旱涝灾害</a:t>
            </a:r>
          </a:p>
        </p:txBody>
      </p:sp>
      <p:sp>
        <p:nvSpPr>
          <p:cNvPr id="10" name="WordArt 6"/>
          <p:cNvSpPr>
            <a:spLocks noChangeArrowheads="1" noChangeShapeType="1" noTextEdit="1"/>
          </p:cNvSpPr>
          <p:nvPr/>
        </p:nvSpPr>
        <p:spPr bwMode="auto">
          <a:xfrm>
            <a:off x="5148263" y="5229225"/>
            <a:ext cx="3240087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7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利用难度大</a:t>
            </a:r>
          </a:p>
        </p:txBody>
      </p:sp>
      <p:sp>
        <p:nvSpPr>
          <p:cNvPr id="46091" name="标题 1"/>
          <p:cNvSpPr/>
          <p:nvPr/>
        </p:nvSpPr>
        <p:spPr bwMode="auto">
          <a:xfrm>
            <a:off x="0" y="549275"/>
            <a:ext cx="4211638" cy="18002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algn="ctr"/>
            <a:r>
              <a:rPr lang="zh-CN" altLang="en-US" sz="4400" b="1">
                <a:latin typeface="Calibri" panose="020F0502020204030204" pitchFamily="34" charset="0"/>
              </a:rPr>
              <a:t>举例：对社会经济发展的影响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4" descr="水电站"/>
          <p:cNvPicPr>
            <a:picLocks noChangeAspect="1" noChangeArrowheads="1"/>
          </p:cNvPicPr>
          <p:nvPr/>
        </p:nvPicPr>
        <p:blipFill>
          <a:blip r:embed="rId2" cstate="print">
            <a:lum bright="-12000" contrast="24000"/>
          </a:blip>
          <a:srcRect/>
          <a:stretch>
            <a:fillRect/>
          </a:stretch>
        </p:blipFill>
        <p:spPr bwMode="auto">
          <a:xfrm>
            <a:off x="971550" y="1268413"/>
            <a:ext cx="6696075" cy="537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任意多边形 7"/>
          <p:cNvSpPr/>
          <p:nvPr/>
        </p:nvSpPr>
        <p:spPr>
          <a:xfrm>
            <a:off x="3486150" y="3322638"/>
            <a:ext cx="2620963" cy="1036637"/>
          </a:xfrm>
          <a:custGeom>
            <a:avLst/>
            <a:gdLst>
              <a:gd name="connsiteX0" fmla="*/ 0 w 2620537"/>
              <a:gd name="connsiteY0" fmla="*/ 713677 h 1035204"/>
              <a:gd name="connsiteX1" fmla="*/ 200722 w 2620537"/>
              <a:gd name="connsiteY1" fmla="*/ 780585 h 1035204"/>
              <a:gd name="connsiteX2" fmla="*/ 267629 w 2620537"/>
              <a:gd name="connsiteY2" fmla="*/ 825189 h 1035204"/>
              <a:gd name="connsiteX3" fmla="*/ 289932 w 2620537"/>
              <a:gd name="connsiteY3" fmla="*/ 947853 h 1035204"/>
              <a:gd name="connsiteX4" fmla="*/ 390293 w 2620537"/>
              <a:gd name="connsiteY4" fmla="*/ 959004 h 1035204"/>
              <a:gd name="connsiteX5" fmla="*/ 490654 w 2620537"/>
              <a:gd name="connsiteY5" fmla="*/ 959004 h 1035204"/>
              <a:gd name="connsiteX6" fmla="*/ 657922 w 2620537"/>
              <a:gd name="connsiteY6" fmla="*/ 1025911 h 1035204"/>
              <a:gd name="connsiteX7" fmla="*/ 546410 w 2620537"/>
              <a:gd name="connsiteY7" fmla="*/ 903248 h 1035204"/>
              <a:gd name="connsiteX8" fmla="*/ 423746 w 2620537"/>
              <a:gd name="connsiteY8" fmla="*/ 769433 h 1035204"/>
              <a:gd name="connsiteX9" fmla="*/ 423746 w 2620537"/>
              <a:gd name="connsiteY9" fmla="*/ 657921 h 1035204"/>
              <a:gd name="connsiteX10" fmla="*/ 557561 w 2620537"/>
              <a:gd name="connsiteY10" fmla="*/ 624467 h 1035204"/>
              <a:gd name="connsiteX11" fmla="*/ 769434 w 2620537"/>
              <a:gd name="connsiteY11" fmla="*/ 646770 h 1035204"/>
              <a:gd name="connsiteX12" fmla="*/ 1037063 w 2620537"/>
              <a:gd name="connsiteY12" fmla="*/ 434897 h 1035204"/>
              <a:gd name="connsiteX13" fmla="*/ 1215483 w 2620537"/>
              <a:gd name="connsiteY13" fmla="*/ 200721 h 1035204"/>
              <a:gd name="connsiteX14" fmla="*/ 1371600 w 2620537"/>
              <a:gd name="connsiteY14" fmla="*/ 22302 h 1035204"/>
              <a:gd name="connsiteX15" fmla="*/ 1694985 w 2620537"/>
              <a:gd name="connsiteY15" fmla="*/ 66906 h 1035204"/>
              <a:gd name="connsiteX16" fmla="*/ 1683834 w 2620537"/>
              <a:gd name="connsiteY16" fmla="*/ 289931 h 1035204"/>
              <a:gd name="connsiteX17" fmla="*/ 1639229 w 2620537"/>
              <a:gd name="connsiteY17" fmla="*/ 468350 h 1035204"/>
              <a:gd name="connsiteX18" fmla="*/ 1639229 w 2620537"/>
              <a:gd name="connsiteY18" fmla="*/ 691375 h 1035204"/>
              <a:gd name="connsiteX19" fmla="*/ 1639229 w 2620537"/>
              <a:gd name="connsiteY19" fmla="*/ 847492 h 1035204"/>
              <a:gd name="connsiteX20" fmla="*/ 1773044 w 2620537"/>
              <a:gd name="connsiteY20" fmla="*/ 825189 h 1035204"/>
              <a:gd name="connsiteX21" fmla="*/ 2029522 w 2620537"/>
              <a:gd name="connsiteY21" fmla="*/ 825189 h 1035204"/>
              <a:gd name="connsiteX22" fmla="*/ 2141034 w 2620537"/>
              <a:gd name="connsiteY22" fmla="*/ 814038 h 1035204"/>
              <a:gd name="connsiteX23" fmla="*/ 2263698 w 2620537"/>
              <a:gd name="connsiteY23" fmla="*/ 680224 h 1035204"/>
              <a:gd name="connsiteX24" fmla="*/ 2430966 w 2620537"/>
              <a:gd name="connsiteY24" fmla="*/ 457199 h 1035204"/>
              <a:gd name="connsiteX25" fmla="*/ 2620537 w 2620537"/>
              <a:gd name="connsiteY25" fmla="*/ 379141 h 1035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620537" h="1035204">
                <a:moveTo>
                  <a:pt x="0" y="713677"/>
                </a:moveTo>
                <a:cubicBezTo>
                  <a:pt x="78058" y="737838"/>
                  <a:pt x="156117" y="762000"/>
                  <a:pt x="200722" y="780585"/>
                </a:cubicBezTo>
                <a:cubicBezTo>
                  <a:pt x="245327" y="799170"/>
                  <a:pt x="252761" y="797311"/>
                  <a:pt x="267629" y="825189"/>
                </a:cubicBezTo>
                <a:cubicBezTo>
                  <a:pt x="282497" y="853067"/>
                  <a:pt x="269488" y="925551"/>
                  <a:pt x="289932" y="947853"/>
                </a:cubicBezTo>
                <a:cubicBezTo>
                  <a:pt x="310376" y="970155"/>
                  <a:pt x="356839" y="957146"/>
                  <a:pt x="390293" y="959004"/>
                </a:cubicBezTo>
                <a:cubicBezTo>
                  <a:pt x="423747" y="960862"/>
                  <a:pt x="446049" y="947853"/>
                  <a:pt x="490654" y="959004"/>
                </a:cubicBezTo>
                <a:cubicBezTo>
                  <a:pt x="535259" y="970155"/>
                  <a:pt x="648629" y="1035204"/>
                  <a:pt x="657922" y="1025911"/>
                </a:cubicBezTo>
                <a:cubicBezTo>
                  <a:pt x="667215" y="1016618"/>
                  <a:pt x="546410" y="903248"/>
                  <a:pt x="546410" y="903248"/>
                </a:cubicBezTo>
                <a:cubicBezTo>
                  <a:pt x="507381" y="860502"/>
                  <a:pt x="444190" y="810321"/>
                  <a:pt x="423746" y="769433"/>
                </a:cubicBezTo>
                <a:cubicBezTo>
                  <a:pt x="403302" y="728545"/>
                  <a:pt x="401444" y="682082"/>
                  <a:pt x="423746" y="657921"/>
                </a:cubicBezTo>
                <a:cubicBezTo>
                  <a:pt x="446048" y="633760"/>
                  <a:pt x="499946" y="626326"/>
                  <a:pt x="557561" y="624467"/>
                </a:cubicBezTo>
                <a:cubicBezTo>
                  <a:pt x="615176" y="622608"/>
                  <a:pt x="689517" y="678365"/>
                  <a:pt x="769434" y="646770"/>
                </a:cubicBezTo>
                <a:cubicBezTo>
                  <a:pt x="849351" y="615175"/>
                  <a:pt x="962722" y="509238"/>
                  <a:pt x="1037063" y="434897"/>
                </a:cubicBezTo>
                <a:cubicBezTo>
                  <a:pt x="1111404" y="360556"/>
                  <a:pt x="1159727" y="269487"/>
                  <a:pt x="1215483" y="200721"/>
                </a:cubicBezTo>
                <a:cubicBezTo>
                  <a:pt x="1271239" y="131955"/>
                  <a:pt x="1291683" y="44605"/>
                  <a:pt x="1371600" y="22302"/>
                </a:cubicBezTo>
                <a:cubicBezTo>
                  <a:pt x="1451517" y="0"/>
                  <a:pt x="1642946" y="22301"/>
                  <a:pt x="1694985" y="66906"/>
                </a:cubicBezTo>
                <a:cubicBezTo>
                  <a:pt x="1747024" y="111511"/>
                  <a:pt x="1693127" y="223024"/>
                  <a:pt x="1683834" y="289931"/>
                </a:cubicBezTo>
                <a:cubicBezTo>
                  <a:pt x="1674541" y="356838"/>
                  <a:pt x="1646663" y="401443"/>
                  <a:pt x="1639229" y="468350"/>
                </a:cubicBezTo>
                <a:cubicBezTo>
                  <a:pt x="1631795" y="535257"/>
                  <a:pt x="1639229" y="691375"/>
                  <a:pt x="1639229" y="691375"/>
                </a:cubicBezTo>
                <a:cubicBezTo>
                  <a:pt x="1639229" y="754565"/>
                  <a:pt x="1616927" y="825190"/>
                  <a:pt x="1639229" y="847492"/>
                </a:cubicBezTo>
                <a:cubicBezTo>
                  <a:pt x="1661532" y="869794"/>
                  <a:pt x="1707995" y="828906"/>
                  <a:pt x="1773044" y="825189"/>
                </a:cubicBezTo>
                <a:cubicBezTo>
                  <a:pt x="1838093" y="821472"/>
                  <a:pt x="1968190" y="827047"/>
                  <a:pt x="2029522" y="825189"/>
                </a:cubicBezTo>
                <a:cubicBezTo>
                  <a:pt x="2090854" y="823331"/>
                  <a:pt x="2102005" y="838199"/>
                  <a:pt x="2141034" y="814038"/>
                </a:cubicBezTo>
                <a:cubicBezTo>
                  <a:pt x="2180063" y="789877"/>
                  <a:pt x="2215376" y="739697"/>
                  <a:pt x="2263698" y="680224"/>
                </a:cubicBezTo>
                <a:cubicBezTo>
                  <a:pt x="2312020" y="620751"/>
                  <a:pt x="2371493" y="507379"/>
                  <a:pt x="2430966" y="457199"/>
                </a:cubicBezTo>
                <a:cubicBezTo>
                  <a:pt x="2490439" y="407019"/>
                  <a:pt x="2555488" y="393080"/>
                  <a:pt x="2620537" y="379141"/>
                </a:cubicBezTo>
              </a:path>
            </a:pathLst>
          </a:cu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2794000" y="3983038"/>
            <a:ext cx="3657600" cy="1427162"/>
          </a:xfrm>
          <a:custGeom>
            <a:avLst/>
            <a:gdLst>
              <a:gd name="connsiteX0" fmla="*/ 0 w 3657600"/>
              <a:gd name="connsiteY0" fmla="*/ 98503 h 1427357"/>
              <a:gd name="connsiteX1" fmla="*/ 66908 w 3657600"/>
              <a:gd name="connsiteY1" fmla="*/ 53898 h 1427357"/>
              <a:gd name="connsiteX2" fmla="*/ 356839 w 3657600"/>
              <a:gd name="connsiteY2" fmla="*/ 120806 h 1427357"/>
              <a:gd name="connsiteX3" fmla="*/ 434898 w 3657600"/>
              <a:gd name="connsiteY3" fmla="*/ 65049 h 1427357"/>
              <a:gd name="connsiteX4" fmla="*/ 869796 w 3657600"/>
              <a:gd name="connsiteY4" fmla="*/ 511098 h 1427357"/>
              <a:gd name="connsiteX5" fmla="*/ 880947 w 3657600"/>
              <a:gd name="connsiteY5" fmla="*/ 968298 h 1427357"/>
              <a:gd name="connsiteX6" fmla="*/ 936703 w 3657600"/>
              <a:gd name="connsiteY6" fmla="*/ 1258230 h 1427357"/>
              <a:gd name="connsiteX7" fmla="*/ 1025913 w 3657600"/>
              <a:gd name="connsiteY7" fmla="*/ 1180171 h 1427357"/>
              <a:gd name="connsiteX8" fmla="*/ 1003610 w 3657600"/>
              <a:gd name="connsiteY8" fmla="*/ 1369742 h 1427357"/>
              <a:gd name="connsiteX9" fmla="*/ 1059366 w 3657600"/>
              <a:gd name="connsiteY9" fmla="*/ 1380893 h 1427357"/>
              <a:gd name="connsiteX10" fmla="*/ 1204332 w 3657600"/>
              <a:gd name="connsiteY10" fmla="*/ 1313986 h 1427357"/>
              <a:gd name="connsiteX11" fmla="*/ 1204332 w 3657600"/>
              <a:gd name="connsiteY11" fmla="*/ 1414347 h 1427357"/>
              <a:gd name="connsiteX12" fmla="*/ 1315844 w 3657600"/>
              <a:gd name="connsiteY12" fmla="*/ 1392045 h 1427357"/>
              <a:gd name="connsiteX13" fmla="*/ 1371600 w 3657600"/>
              <a:gd name="connsiteY13" fmla="*/ 1213625 h 1427357"/>
              <a:gd name="connsiteX14" fmla="*/ 1483113 w 3657600"/>
              <a:gd name="connsiteY14" fmla="*/ 1079810 h 1427357"/>
              <a:gd name="connsiteX15" fmla="*/ 1739591 w 3657600"/>
              <a:gd name="connsiteY15" fmla="*/ 1079810 h 1427357"/>
              <a:gd name="connsiteX16" fmla="*/ 1895708 w 3657600"/>
              <a:gd name="connsiteY16" fmla="*/ 912542 h 1427357"/>
              <a:gd name="connsiteX17" fmla="*/ 2118732 w 3657600"/>
              <a:gd name="connsiteY17" fmla="*/ 767576 h 1427357"/>
              <a:gd name="connsiteX18" fmla="*/ 2397513 w 3657600"/>
              <a:gd name="connsiteY18" fmla="*/ 767576 h 1427357"/>
              <a:gd name="connsiteX19" fmla="*/ 2575932 w 3657600"/>
              <a:gd name="connsiteY19" fmla="*/ 879088 h 1427357"/>
              <a:gd name="connsiteX20" fmla="*/ 2631688 w 3657600"/>
              <a:gd name="connsiteY20" fmla="*/ 968298 h 1427357"/>
              <a:gd name="connsiteX21" fmla="*/ 2798956 w 3657600"/>
              <a:gd name="connsiteY21" fmla="*/ 834484 h 1427357"/>
              <a:gd name="connsiteX22" fmla="*/ 3010830 w 3657600"/>
              <a:gd name="connsiteY22" fmla="*/ 912542 h 1427357"/>
              <a:gd name="connsiteX23" fmla="*/ 3155796 w 3657600"/>
              <a:gd name="connsiteY23" fmla="*/ 789879 h 1427357"/>
              <a:gd name="connsiteX24" fmla="*/ 3311913 w 3657600"/>
              <a:gd name="connsiteY24" fmla="*/ 656064 h 1427357"/>
              <a:gd name="connsiteX25" fmla="*/ 3345366 w 3657600"/>
              <a:gd name="connsiteY25" fmla="*/ 566854 h 1427357"/>
              <a:gd name="connsiteX26" fmla="*/ 3412274 w 3657600"/>
              <a:gd name="connsiteY26" fmla="*/ 522249 h 1427357"/>
              <a:gd name="connsiteX27" fmla="*/ 3657600 w 3657600"/>
              <a:gd name="connsiteY27" fmla="*/ 600308 h 142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657600" h="1427357">
                <a:moveTo>
                  <a:pt x="0" y="98503"/>
                </a:moveTo>
                <a:cubicBezTo>
                  <a:pt x="3717" y="74342"/>
                  <a:pt x="7435" y="50181"/>
                  <a:pt x="66908" y="53898"/>
                </a:cubicBezTo>
                <a:cubicBezTo>
                  <a:pt x="126381" y="57615"/>
                  <a:pt x="295507" y="118948"/>
                  <a:pt x="356839" y="120806"/>
                </a:cubicBezTo>
                <a:cubicBezTo>
                  <a:pt x="418171" y="122664"/>
                  <a:pt x="349405" y="0"/>
                  <a:pt x="434898" y="65049"/>
                </a:cubicBezTo>
                <a:cubicBezTo>
                  <a:pt x="520391" y="130098"/>
                  <a:pt x="795455" y="360557"/>
                  <a:pt x="869796" y="511098"/>
                </a:cubicBezTo>
                <a:cubicBezTo>
                  <a:pt x="944137" y="661639"/>
                  <a:pt x="869796" y="843776"/>
                  <a:pt x="880947" y="968298"/>
                </a:cubicBezTo>
                <a:cubicBezTo>
                  <a:pt x="892098" y="1092820"/>
                  <a:pt x="912542" y="1222918"/>
                  <a:pt x="936703" y="1258230"/>
                </a:cubicBezTo>
                <a:cubicBezTo>
                  <a:pt x="960864" y="1293542"/>
                  <a:pt x="1014762" y="1161586"/>
                  <a:pt x="1025913" y="1180171"/>
                </a:cubicBezTo>
                <a:cubicBezTo>
                  <a:pt x="1037064" y="1198756"/>
                  <a:pt x="998035" y="1336288"/>
                  <a:pt x="1003610" y="1369742"/>
                </a:cubicBezTo>
                <a:cubicBezTo>
                  <a:pt x="1009185" y="1403196"/>
                  <a:pt x="1025912" y="1390186"/>
                  <a:pt x="1059366" y="1380893"/>
                </a:cubicBezTo>
                <a:cubicBezTo>
                  <a:pt x="1092820" y="1371600"/>
                  <a:pt x="1180171" y="1308410"/>
                  <a:pt x="1204332" y="1313986"/>
                </a:cubicBezTo>
                <a:cubicBezTo>
                  <a:pt x="1228493" y="1319562"/>
                  <a:pt x="1185747" y="1401337"/>
                  <a:pt x="1204332" y="1414347"/>
                </a:cubicBezTo>
                <a:cubicBezTo>
                  <a:pt x="1222917" y="1427357"/>
                  <a:pt x="1287966" y="1425499"/>
                  <a:pt x="1315844" y="1392045"/>
                </a:cubicBezTo>
                <a:cubicBezTo>
                  <a:pt x="1343722" y="1358591"/>
                  <a:pt x="1343722" y="1265664"/>
                  <a:pt x="1371600" y="1213625"/>
                </a:cubicBezTo>
                <a:cubicBezTo>
                  <a:pt x="1399478" y="1161586"/>
                  <a:pt x="1421781" y="1102112"/>
                  <a:pt x="1483113" y="1079810"/>
                </a:cubicBezTo>
                <a:cubicBezTo>
                  <a:pt x="1544445" y="1057508"/>
                  <a:pt x="1670825" y="1107688"/>
                  <a:pt x="1739591" y="1079810"/>
                </a:cubicBezTo>
                <a:cubicBezTo>
                  <a:pt x="1808357" y="1051932"/>
                  <a:pt x="1832518" y="964581"/>
                  <a:pt x="1895708" y="912542"/>
                </a:cubicBezTo>
                <a:cubicBezTo>
                  <a:pt x="1958898" y="860503"/>
                  <a:pt x="2035098" y="791737"/>
                  <a:pt x="2118732" y="767576"/>
                </a:cubicBezTo>
                <a:cubicBezTo>
                  <a:pt x="2202366" y="743415"/>
                  <a:pt x="2321313" y="748991"/>
                  <a:pt x="2397513" y="767576"/>
                </a:cubicBezTo>
                <a:cubicBezTo>
                  <a:pt x="2473713" y="786161"/>
                  <a:pt x="2536903" y="845634"/>
                  <a:pt x="2575932" y="879088"/>
                </a:cubicBezTo>
                <a:cubicBezTo>
                  <a:pt x="2614961" y="912542"/>
                  <a:pt x="2594517" y="975732"/>
                  <a:pt x="2631688" y="968298"/>
                </a:cubicBezTo>
                <a:cubicBezTo>
                  <a:pt x="2668859" y="960864"/>
                  <a:pt x="2735766" y="843777"/>
                  <a:pt x="2798956" y="834484"/>
                </a:cubicBezTo>
                <a:cubicBezTo>
                  <a:pt x="2862146" y="825191"/>
                  <a:pt x="2951357" y="919976"/>
                  <a:pt x="3010830" y="912542"/>
                </a:cubicBezTo>
                <a:cubicBezTo>
                  <a:pt x="3070303" y="905108"/>
                  <a:pt x="3155796" y="789879"/>
                  <a:pt x="3155796" y="789879"/>
                </a:cubicBezTo>
                <a:cubicBezTo>
                  <a:pt x="3205976" y="747133"/>
                  <a:pt x="3280318" y="693235"/>
                  <a:pt x="3311913" y="656064"/>
                </a:cubicBezTo>
                <a:cubicBezTo>
                  <a:pt x="3343508" y="618893"/>
                  <a:pt x="3328639" y="589156"/>
                  <a:pt x="3345366" y="566854"/>
                </a:cubicBezTo>
                <a:cubicBezTo>
                  <a:pt x="3362093" y="544552"/>
                  <a:pt x="3360235" y="516673"/>
                  <a:pt x="3412274" y="522249"/>
                </a:cubicBezTo>
                <a:cubicBezTo>
                  <a:pt x="3464313" y="527825"/>
                  <a:pt x="3560956" y="564066"/>
                  <a:pt x="3657600" y="600308"/>
                </a:cubicBezTo>
              </a:path>
            </a:pathLst>
          </a:cu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AutoShape 1042"/>
          <p:cNvSpPr>
            <a:spLocks noChangeArrowheads="1"/>
          </p:cNvSpPr>
          <p:nvPr/>
        </p:nvSpPr>
        <p:spPr bwMode="auto">
          <a:xfrm>
            <a:off x="4967288" y="2276475"/>
            <a:ext cx="1752600" cy="1214438"/>
          </a:xfrm>
          <a:prstGeom prst="cloudCallout">
            <a:avLst>
              <a:gd name="adj1" fmla="val -18931"/>
              <a:gd name="adj2" fmla="val 103856"/>
            </a:avLst>
          </a:prstGeom>
          <a:solidFill>
            <a:srgbClr val="FFCC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zh-CN" altLang="en-US" sz="3200" b="1">
                <a:latin typeface="Times New Roman" panose="02020603050405020304" pitchFamily="18" charset="0"/>
              </a:rPr>
              <a:t>小浪底</a:t>
            </a:r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11" name="AutoShape 1029"/>
          <p:cNvSpPr>
            <a:spLocks noChangeArrowheads="1"/>
          </p:cNvSpPr>
          <p:nvPr/>
        </p:nvSpPr>
        <p:spPr bwMode="auto">
          <a:xfrm>
            <a:off x="4686300" y="5432425"/>
            <a:ext cx="1066800" cy="1014413"/>
          </a:xfrm>
          <a:prstGeom prst="cloudCallout">
            <a:avLst>
              <a:gd name="adj1" fmla="val -4403"/>
              <a:gd name="adj2" fmla="val -116014"/>
            </a:avLst>
          </a:prstGeom>
          <a:solidFill>
            <a:srgbClr val="FFFF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zh-CN" altLang="en-US" sz="3200" b="1">
                <a:latin typeface="Times New Roman" panose="02020603050405020304" pitchFamily="18" charset="0"/>
              </a:rPr>
              <a:t>三峡</a:t>
            </a:r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 flipH="1">
            <a:off x="5257800" y="3932238"/>
            <a:ext cx="142875" cy="142875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Arc 9"/>
          <p:cNvSpPr/>
          <p:nvPr/>
        </p:nvSpPr>
        <p:spPr bwMode="auto">
          <a:xfrm rot="-1155809">
            <a:off x="4149725" y="3511550"/>
            <a:ext cx="285750" cy="2357438"/>
          </a:xfrm>
          <a:custGeom>
            <a:avLst/>
            <a:gdLst>
              <a:gd name="T0" fmla="*/ 2147483647 w 24118"/>
              <a:gd name="T1" fmla="*/ 0 h 43200"/>
              <a:gd name="T2" fmla="*/ 0 w 24118"/>
              <a:gd name="T3" fmla="*/ 2147483647 h 43200"/>
              <a:gd name="T4" fmla="*/ 2147483647 w 24118"/>
              <a:gd name="T5" fmla="*/ 2147483647 h 43200"/>
              <a:gd name="T6" fmla="*/ 0 60000 65536"/>
              <a:gd name="T7" fmla="*/ 0 60000 65536"/>
              <a:gd name="T8" fmla="*/ 0 60000 65536"/>
              <a:gd name="T9" fmla="*/ 0 w 24118"/>
              <a:gd name="T10" fmla="*/ 0 h 43200"/>
              <a:gd name="T11" fmla="*/ 24118 w 24118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4118" h="43200" fill="none" extrusionOk="0">
                <a:moveTo>
                  <a:pt x="2517" y="0"/>
                </a:moveTo>
                <a:cubicBezTo>
                  <a:pt x="14447" y="0"/>
                  <a:pt x="24118" y="9670"/>
                  <a:pt x="24118" y="21600"/>
                </a:cubicBezTo>
                <a:cubicBezTo>
                  <a:pt x="24118" y="33529"/>
                  <a:pt x="14447" y="43200"/>
                  <a:pt x="2518" y="43200"/>
                </a:cubicBezTo>
                <a:cubicBezTo>
                  <a:pt x="1676" y="43200"/>
                  <a:pt x="835" y="43150"/>
                  <a:pt x="0" y="43052"/>
                </a:cubicBezTo>
              </a:path>
              <a:path w="24118" h="43200" stroke="0" extrusionOk="0">
                <a:moveTo>
                  <a:pt x="2517" y="0"/>
                </a:moveTo>
                <a:cubicBezTo>
                  <a:pt x="14447" y="0"/>
                  <a:pt x="24118" y="9670"/>
                  <a:pt x="24118" y="21600"/>
                </a:cubicBezTo>
                <a:cubicBezTo>
                  <a:pt x="24118" y="33529"/>
                  <a:pt x="14447" y="43200"/>
                  <a:pt x="2518" y="43200"/>
                </a:cubicBezTo>
                <a:cubicBezTo>
                  <a:pt x="1676" y="43200"/>
                  <a:pt x="835" y="43150"/>
                  <a:pt x="0" y="43052"/>
                </a:cubicBezTo>
                <a:lnTo>
                  <a:pt x="2518" y="2160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4" name="标题 1"/>
          <p:cNvSpPr/>
          <p:nvPr/>
        </p:nvSpPr>
        <p:spPr bwMode="auto">
          <a:xfrm>
            <a:off x="323850" y="188913"/>
            <a:ext cx="3382963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algn="ctr"/>
            <a:r>
              <a:rPr lang="zh-CN" altLang="en-US" sz="4400" b="1">
                <a:latin typeface="Calibri" panose="020F0502020204030204" pitchFamily="34" charset="0"/>
              </a:rPr>
              <a:t>解决措施：</a:t>
            </a:r>
          </a:p>
        </p:txBody>
      </p: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3779838" y="260350"/>
            <a:ext cx="3384550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修建水库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 autoUpdateAnimBg="0"/>
      <p:bldP spid="12" grpId="0" animBg="1"/>
      <p:bldP spid="13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-635" y="0"/>
            <a:ext cx="9144635" cy="6677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中国水资源的现状：</a:t>
            </a:r>
          </a:p>
          <a:p>
            <a:r>
              <a:rPr lang="zh-CN" altLang="en-US" sz="2800"/>
              <a:t>①中国水资源的状况不容乐观。</a:t>
            </a:r>
            <a:r>
              <a:rPr lang="zh-CN" altLang="en-US" sz="2800">
                <a:latin typeface="Calibri" panose="020F0502020204030204" pitchFamily="34" charset="0"/>
              </a:rPr>
              <a:t>②人均占有量少</a:t>
            </a:r>
          </a:p>
          <a:p>
            <a:r>
              <a:rPr lang="zh-CN" altLang="en-US" sz="2800">
                <a:latin typeface="Calibri" panose="020F0502020204030204" pitchFamily="34" charset="0"/>
              </a:rPr>
              <a:t>③</a:t>
            </a:r>
            <a:r>
              <a:rPr lang="zh-CN" altLang="en-US" sz="2800"/>
              <a:t>水资源的时空分布不理想，加之一部水资源受到污染和破坏，能够有效利用的水资源就更少。</a:t>
            </a:r>
          </a:p>
          <a:p>
            <a:r>
              <a:rPr lang="zh-CN" altLang="en-US" sz="2800">
                <a:latin typeface="宋体" panose="02010600030101010101" pitchFamily="2" charset="-122"/>
                <a:sym typeface="+mn-ea"/>
              </a:rPr>
              <a:t>④</a:t>
            </a:r>
            <a:r>
              <a:rPr lang="zh-CN" altLang="en-US" sz="2800"/>
              <a:t>有些地区因地下水过度开采，造成地下水位下降，进而加剧了用水的困难程度。</a:t>
            </a:r>
          </a:p>
          <a:p>
            <a:r>
              <a:rPr lang="zh-CN" altLang="en-US" sz="2800">
                <a:latin typeface="宋体" panose="02010600030101010101" pitchFamily="2" charset="-122"/>
                <a:sym typeface="+mn-ea"/>
              </a:rPr>
              <a:t>⑤</a:t>
            </a:r>
            <a:r>
              <a:rPr lang="zh-CN" altLang="en-US" sz="2800"/>
              <a:t>中国大部分城市存在着供水不足的问题，有100多个城市严重缺水。</a:t>
            </a:r>
          </a:p>
          <a:p>
            <a:r>
              <a:rPr lang="zh-CN" altLang="en-US" sz="3200" b="1">
                <a:solidFill>
                  <a:srgbClr val="FF0000"/>
                </a:solidFill>
                <a:sym typeface="+mn-ea"/>
              </a:rPr>
              <a:t>缓解缺水问题的有效途径：</a:t>
            </a:r>
            <a:endParaRPr lang="zh-CN" altLang="en-US" sz="3200">
              <a:solidFill>
                <a:srgbClr val="FF0000"/>
              </a:solidFill>
              <a:sym typeface="+mn-ea"/>
            </a:endParaRPr>
          </a:p>
          <a:p>
            <a:r>
              <a:rPr lang="zh-CN" altLang="en-US" sz="2800" b="1">
                <a:solidFill>
                  <a:schemeClr val="tx1"/>
                </a:solidFill>
                <a:latin typeface="Calibri" panose="020F0502020204030204" pitchFamily="34" charset="0"/>
                <a:sym typeface="+mn-ea"/>
              </a:rPr>
              <a:t>①</a:t>
            </a:r>
            <a:r>
              <a:rPr lang="zh-CN" altLang="en-US" sz="2800">
                <a:solidFill>
                  <a:schemeClr val="tx1"/>
                </a:solidFill>
              </a:rPr>
              <a:t>节约用水，合理用水 。   ②保护水资源、防治水污染</a:t>
            </a:r>
          </a:p>
          <a:p>
            <a:r>
              <a:rPr lang="zh-CN" altLang="en-US" sz="2800">
                <a:solidFill>
                  <a:schemeClr val="tx1"/>
                </a:solidFill>
                <a:latin typeface="Calibri" panose="020F0502020204030204" pitchFamily="34" charset="0"/>
                <a:sym typeface="+mn-ea"/>
              </a:rPr>
              <a:t>③</a:t>
            </a:r>
            <a:r>
              <a:rPr lang="zh-CN" altLang="en-US" sz="2800">
                <a:solidFill>
                  <a:schemeClr val="tx1"/>
                </a:solidFill>
              </a:rPr>
              <a:t>提高水资源的利用效率，是缓解缺水问题的有效途径。例：在农业生产中更多地采用滴灌等节水灌溉模式，将处理过的生活污水用于浇灌绿地、冲洗厕所、浇洒道路等，收集城市雨水作为绿化用水。总之，我们要为建立“节水型社会”付出更多的努力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ChangeArrowheads="1"/>
          </p:cNvSpPr>
          <p:nvPr/>
        </p:nvSpPr>
        <p:spPr bwMode="auto">
          <a:xfrm>
            <a:off x="0" y="980728"/>
            <a:ext cx="8871339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、下图所示信息能体现我国水资源分布特点的是（   ）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11265" name="图片 1" descr="新文档 2020-03-19 22.10.22_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1556792"/>
            <a:ext cx="5578848" cy="2448272"/>
          </a:xfrm>
          <a:prstGeom prst="rect">
            <a:avLst/>
          </a:prstGeom>
          <a:noFill/>
        </p:spPr>
      </p:pic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54139" y="3933056"/>
            <a:ext cx="9089861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A.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我国水资源的空间分布特点是从东南向西北递减             </a:t>
            </a:r>
            <a:endParaRPr kumimoji="0" lang="en-US" altLang="zh-CN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B.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我国水资源年际变化大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C.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我国水资源季节分配特点是夏秋多、冬春少                 </a:t>
            </a:r>
            <a:endParaRPr kumimoji="0" lang="en-US" altLang="zh-CN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D.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我国水资源人均占有量较低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28384" y="980728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C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32656"/>
            <a:ext cx="205172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拓展练习</a:t>
            </a:r>
            <a:endParaRPr lang="zh-CN" altLang="en-US" sz="32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ChangeArrowheads="1"/>
          </p:cNvSpPr>
          <p:nvPr/>
        </p:nvSpPr>
        <p:spPr bwMode="auto">
          <a:xfrm>
            <a:off x="0" y="764704"/>
            <a:ext cx="832792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读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2006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年中国水资源、人口、耕地区域比重图，回答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2-4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题。</a:t>
            </a: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54273" name="图片 2" descr="新文档 2020-03-19 22.10.22_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1268760"/>
            <a:ext cx="5111624" cy="1819672"/>
          </a:xfrm>
          <a:prstGeom prst="rect">
            <a:avLst/>
          </a:prstGeom>
          <a:noFill/>
        </p:spPr>
      </p:pic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0" y="648072"/>
            <a:ext cx="8448147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2.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水资源总量最多的是（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Calibri" pitchFamily="34" charset="0"/>
              </a:rPr>
              <a:t> 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北方地区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南方地区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西北地区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西南地区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3.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水资源与人口、耕地匹配较差的是（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Calibri" pitchFamily="34" charset="0"/>
              </a:rPr>
              <a:t> 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北方地区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南方地区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西北地区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西南地区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4.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缓解上述水资源与人口、耕地匹配问题的有效措施是（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Calibri" pitchFamily="34" charset="0"/>
              </a:rPr>
              <a:t> 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北粮南运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退耕还林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修建水库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南水北调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5856" y="3140968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B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48064" y="3933056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A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96336" y="4653136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D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ChangeArrowheads="1"/>
          </p:cNvSpPr>
          <p:nvPr/>
        </p:nvSpPr>
        <p:spPr bwMode="auto">
          <a:xfrm>
            <a:off x="0" y="836712"/>
            <a:ext cx="884729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我国北方地区部分城市缺水严重，一些地区大量开采地下水以缓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解缺水的问题。读图，回答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5-6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题。</a:t>
            </a: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55297" name="图片 3" descr="新文档 2020-03-19 22.10.22_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4048" y="1340768"/>
            <a:ext cx="3144571" cy="1224136"/>
          </a:xfrm>
          <a:prstGeom prst="rect">
            <a:avLst/>
          </a:prstGeom>
          <a:noFill/>
        </p:spPr>
      </p:pic>
      <p:sp>
        <p:nvSpPr>
          <p:cNvPr id="55299" name="Rectangle 3"/>
          <p:cNvSpPr>
            <a:spLocks noChangeArrowheads="1"/>
          </p:cNvSpPr>
          <p:nvPr/>
        </p:nvSpPr>
        <p:spPr bwMode="auto">
          <a:xfrm>
            <a:off x="0" y="-1780653"/>
            <a:ext cx="7506863" cy="7848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5.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图中反映的是现象说明（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Calibri" pitchFamily="34" charset="0"/>
              </a:rPr>
              <a:t> 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吃水不忘挖井人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   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打水的绳子越来越粗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地下水位在逐渐下降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人类打井的技术越来越强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6.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有关北方地区缺水的原因，描述错误的是（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Calibri" pitchFamily="34" charset="0"/>
              </a:rPr>
              <a:t> 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人口多、工农业用水量大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   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北方地区降水季节差异大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水资源利用率低，浪费严重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       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Calibri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夏季风来得早，去得晚，雨季短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Calibri" pitchFamily="34" charset="0"/>
              </a:rPr>
            </a:b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2204864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C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84168" y="3356992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D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/>
          </p:cNvSpPr>
          <p:nvPr>
            <p:ph type="title"/>
          </p:nvPr>
        </p:nvSpPr>
        <p:spPr>
          <a:xfrm>
            <a:off x="457200" y="88583"/>
            <a:ext cx="8229600" cy="1143000"/>
          </a:xfrm>
        </p:spPr>
        <p:txBody>
          <a:bodyPr/>
          <a:lstStyle/>
          <a:p>
            <a:r>
              <a:rPr lang="zh-CN" altLang="en-US" b="1"/>
              <a:t>第三节 中国的水资源</a:t>
            </a:r>
          </a:p>
        </p:txBody>
      </p:sp>
      <p:sp>
        <p:nvSpPr>
          <p:cNvPr id="59395" name="Rectangle 3"/>
          <p:cNvSpPr>
            <a:spLocks noGrp="1"/>
          </p:cNvSpPr>
          <p:nvPr>
            <p:ph type="body" idx="1"/>
          </p:nvPr>
        </p:nvSpPr>
        <p:spPr>
          <a:xfrm>
            <a:off x="120015" y="1231900"/>
            <a:ext cx="8653145" cy="4525645"/>
          </a:xfrm>
        </p:spPr>
        <p:txBody>
          <a:bodyPr/>
          <a:lstStyle/>
          <a:p>
            <a:pPr marL="0" indent="0" algn="l">
              <a:buNone/>
            </a:pPr>
            <a:r>
              <a:rPr lang="zh-CN" altLang="en-US" sz="4000" b="1" dirty="0">
                <a:solidFill>
                  <a:srgbClr val="FF0000"/>
                </a:solidFill>
                <a:sym typeface="+mn-ea"/>
              </a:rPr>
              <a:t>学习目标：</a:t>
            </a:r>
            <a:endParaRPr lang="zh-CN" altLang="en-US" sz="4000" dirty="0"/>
          </a:p>
          <a:p>
            <a:pPr marL="0" indent="0" algn="l">
              <a:buNone/>
            </a:pPr>
            <a:r>
              <a:rPr lang="en-US" altLang="zh-CN" b="1" dirty="0">
                <a:sym typeface="+mn-ea"/>
              </a:rPr>
              <a:t>1.结合资料说明我国水资源时空分布的特点并分析其分布不均的原因。</a:t>
            </a:r>
            <a:endParaRPr lang="en-US" altLang="zh-CN" b="1" dirty="0"/>
          </a:p>
          <a:p>
            <a:pPr marL="0" indent="0" algn="l">
              <a:buNone/>
            </a:pPr>
            <a:r>
              <a:rPr lang="en-US" altLang="zh-CN" b="1" dirty="0">
                <a:sym typeface="+mn-ea"/>
              </a:rPr>
              <a:t>2.结合实例说明跨流域调水的必要性，以及解决水资源时空分布不均的措施。</a:t>
            </a:r>
            <a:endParaRPr lang="en-US" altLang="zh-CN" b="1" dirty="0"/>
          </a:p>
          <a:p>
            <a:pPr marL="0" indent="0" algn="l">
              <a:buNone/>
            </a:pPr>
            <a:r>
              <a:rPr lang="en-US" altLang="zh-CN" b="1" dirty="0">
                <a:sym typeface="+mn-ea"/>
              </a:rPr>
              <a:t>3.了解节约用水、保护水资源的重要性，确立合理利用和保护水资源的意识。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ChangeArrowheads="1"/>
          </p:cNvSpPr>
          <p:nvPr/>
        </p:nvSpPr>
        <p:spPr bwMode="auto">
          <a:xfrm>
            <a:off x="0" y="1196752"/>
            <a:ext cx="9144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下面为我国南方地区和北方地区水资源、人口数量、耕地面积占全国的比重表。读表，回答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7-8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题。</a:t>
            </a: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56321" name="图片 4" descr="新文档 2020-03-19 22.10.22_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1" y="2184539"/>
            <a:ext cx="4539045" cy="1368152"/>
          </a:xfrm>
          <a:prstGeom prst="rect">
            <a:avLst/>
          </a:prstGeom>
          <a:noFill/>
        </p:spPr>
      </p:pic>
      <p:sp>
        <p:nvSpPr>
          <p:cNvPr id="56323" name="Rectangle 3"/>
          <p:cNvSpPr>
            <a:spLocks noChangeArrowheads="1"/>
          </p:cNvSpPr>
          <p:nvPr/>
        </p:nvSpPr>
        <p:spPr bwMode="auto">
          <a:xfrm>
            <a:off x="0" y="692454"/>
            <a:ext cx="8460432" cy="4893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</a:b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7.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与北方地区相比，南方地区（    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人口数量少                     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耕地多、水资源少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人均水资源占有量少        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人均耕地面积小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8.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解决南方地区和北方地区水资源分布不均的有效措施是（    ）</a:t>
            </a:r>
            <a:b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</a:b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A.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修建水库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B.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南水北调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C.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节约用水    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D.</a:t>
            </a:r>
            <a:r>
              <a:rPr kumimoji="0" lang="zh-CN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防治水污染</a:t>
            </a:r>
            <a:endParaRPr kumimoji="0" lang="zh-CN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83968" y="3552691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D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84368" y="4632811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B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第四节  中国的海洋资源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457200" y="1417955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1" dirty="0">
                <a:sym typeface="+mn-ea"/>
              </a:rPr>
              <a:t>学习目标：</a:t>
            </a:r>
            <a:endParaRPr lang="zh-CN" altLang="en-US" b="1" dirty="0"/>
          </a:p>
          <a:p>
            <a:pPr marL="0" indent="0">
              <a:buNone/>
            </a:pPr>
            <a:r>
              <a:rPr lang="en-US" altLang="zh-CN" b="1" dirty="0">
                <a:sym typeface="+mn-ea"/>
              </a:rPr>
              <a:t>1.</a:t>
            </a:r>
            <a:r>
              <a:rPr lang="zh-CN" altLang="en-US" b="1" dirty="0">
                <a:sym typeface="+mn-ea"/>
              </a:rPr>
              <a:t>了解我国海洋资源的主要种类；</a:t>
            </a:r>
            <a:endParaRPr lang="zh-CN" altLang="en-US" b="1" dirty="0"/>
          </a:p>
          <a:p>
            <a:pPr marL="0" indent="0">
              <a:buNone/>
            </a:pPr>
            <a:r>
              <a:rPr lang="en-US" altLang="zh-CN" b="1" dirty="0">
                <a:sym typeface="+mn-ea"/>
              </a:rPr>
              <a:t>2.</a:t>
            </a:r>
            <a:r>
              <a:rPr lang="zh-CN" altLang="en-US" b="1" dirty="0">
                <a:sym typeface="+mn-ea"/>
              </a:rPr>
              <a:t>知道我国主要渔场、盐场的分布并分析其原因；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（重难点）</a:t>
            </a:r>
            <a:endParaRPr lang="zh-CN" altLang="en-US" b="1" dirty="0"/>
          </a:p>
          <a:p>
            <a:pPr marL="0" indent="0">
              <a:buNone/>
            </a:pPr>
            <a:r>
              <a:rPr lang="en-US" altLang="zh-CN" b="1" dirty="0">
                <a:sym typeface="+mn-ea"/>
              </a:rPr>
              <a:t>3.</a:t>
            </a:r>
            <a:r>
              <a:rPr lang="zh-CN" altLang="en-US" b="1" dirty="0">
                <a:sym typeface="+mn-ea"/>
              </a:rPr>
              <a:t>了解我国在海洋资源开发中存在的问题，以及保护海洋资源的重要性。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 cstate="print"/>
          <a:srcRect b="28111"/>
          <a:stretch>
            <a:fillRect/>
          </a:stretch>
        </p:blipFill>
        <p:spPr bwMode="auto">
          <a:xfrm>
            <a:off x="0" y="1571625"/>
            <a:ext cx="4214813" cy="464343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</p:pic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3924300" y="404813"/>
            <a:ext cx="4929188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400" b="1">
                <a:solidFill>
                  <a:srgbClr val="3333FF"/>
                </a:solidFill>
                <a:latin typeface="宋体" panose="02010600030101010101" pitchFamily="2" charset="-122"/>
              </a:rPr>
              <a:t>——</a:t>
            </a:r>
            <a:r>
              <a:rPr lang="zh-CN" altLang="en-US" sz="4400" b="1">
                <a:solidFill>
                  <a:srgbClr val="3333FF"/>
                </a:solidFill>
                <a:latin typeface="Times New Roman" panose="02020603050405020304" pitchFamily="18" charset="0"/>
              </a:rPr>
              <a:t>四大渔场</a:t>
            </a:r>
          </a:p>
        </p:txBody>
      </p:sp>
      <p:sp>
        <p:nvSpPr>
          <p:cNvPr id="8" name="椭圆 7"/>
          <p:cNvSpPr/>
          <p:nvPr/>
        </p:nvSpPr>
        <p:spPr>
          <a:xfrm rot="20027714">
            <a:off x="2471738" y="1741488"/>
            <a:ext cx="730250" cy="1195387"/>
          </a:xfrm>
          <a:prstGeom prst="ellipse">
            <a:avLst/>
          </a:prstGeom>
          <a:noFill/>
          <a:ln w="571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椭圆 8"/>
          <p:cNvSpPr>
            <a:spLocks noChangeArrowheads="1"/>
          </p:cNvSpPr>
          <p:nvPr/>
        </p:nvSpPr>
        <p:spPr bwMode="auto">
          <a:xfrm rot="-5100227">
            <a:off x="2948781" y="3255169"/>
            <a:ext cx="569913" cy="847725"/>
          </a:xfrm>
          <a:prstGeom prst="ellipse">
            <a:avLst/>
          </a:prstGeom>
          <a:noFill/>
          <a:ln w="57150" algn="ctr">
            <a:solidFill>
              <a:srgbClr val="0000FF"/>
            </a:solidFill>
            <a:round/>
          </a:ln>
        </p:spPr>
        <p:txBody>
          <a:bodyPr vert="eaVert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0" name="椭圆 9"/>
          <p:cNvSpPr/>
          <p:nvPr/>
        </p:nvSpPr>
        <p:spPr>
          <a:xfrm rot="14567540">
            <a:off x="1373187" y="4676776"/>
            <a:ext cx="523875" cy="996950"/>
          </a:xfrm>
          <a:prstGeom prst="ellipse">
            <a:avLst/>
          </a:prstGeom>
          <a:noFill/>
          <a:ln w="571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6367669">
            <a:off x="487363" y="5110163"/>
            <a:ext cx="471487" cy="566737"/>
          </a:xfrm>
          <a:prstGeom prst="ellipse">
            <a:avLst/>
          </a:prstGeom>
          <a:noFill/>
          <a:ln w="571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56100" y="1557338"/>
            <a:ext cx="4464050" cy="1296987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zh-CN" altLang="en-US" sz="4000" b="1">
                <a:latin typeface="Calibri" panose="020F0502020204030204" pitchFamily="34" charset="0"/>
              </a:rPr>
              <a:t>分析：我国渔业资源丰富的原因</a:t>
            </a:r>
            <a:endParaRPr lang="en-US" altLang="zh-CN" sz="4000" b="1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684213" y="476250"/>
            <a:ext cx="3167062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渔业资源</a:t>
            </a:r>
          </a:p>
        </p:txBody>
      </p:sp>
      <p:sp>
        <p:nvSpPr>
          <p:cNvPr id="50194" name="Rectangle 18"/>
          <p:cNvSpPr>
            <a:spLocks noChangeArrowheads="1"/>
          </p:cNvSpPr>
          <p:nvPr/>
        </p:nvSpPr>
        <p:spPr bwMode="auto">
          <a:xfrm>
            <a:off x="4716463" y="3141663"/>
            <a:ext cx="3887787" cy="28384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0000FF"/>
                </a:solidFill>
              </a:rPr>
              <a:t>原因：</a:t>
            </a:r>
          </a:p>
          <a:p>
            <a:r>
              <a:rPr lang="zh-CN" altLang="en-US" sz="3600" b="1">
                <a:solidFill>
                  <a:srgbClr val="0000FF"/>
                </a:solidFill>
              </a:rPr>
              <a:t>我国海域跨温带、亚热带和热带，</a:t>
            </a:r>
          </a:p>
          <a:p>
            <a:r>
              <a:rPr lang="zh-CN" altLang="en-US" sz="3600" b="1">
                <a:solidFill>
                  <a:srgbClr val="0000FF"/>
                </a:solidFill>
              </a:rPr>
              <a:t>大陆架宽阔，</a:t>
            </a:r>
          </a:p>
          <a:p>
            <a:r>
              <a:rPr lang="zh-CN" altLang="en-US" sz="3600" b="1">
                <a:solidFill>
                  <a:srgbClr val="0000FF"/>
                </a:solidFill>
              </a:rPr>
              <a:t>海水温度适中。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0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 animBg="1"/>
      <p:bldP spid="11" grpId="0" animBg="1"/>
      <p:bldP spid="5019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/>
          </p:cNvSpPr>
          <p:nvPr>
            <p:ph type="title"/>
          </p:nvPr>
        </p:nvSpPr>
        <p:spPr>
          <a:xfrm>
            <a:off x="250825" y="260350"/>
            <a:ext cx="8229600" cy="1143000"/>
          </a:xfrm>
        </p:spPr>
        <p:txBody>
          <a:bodyPr/>
          <a:lstStyle/>
          <a:p>
            <a:r>
              <a:rPr lang="zh-CN" altLang="en-US" b="1"/>
              <a:t>分析：舟山渔场形成的原因</a:t>
            </a:r>
          </a:p>
        </p:txBody>
      </p:sp>
      <p:sp>
        <p:nvSpPr>
          <p:cNvPr id="61443" name="Rectangle 3"/>
          <p:cNvSpPr>
            <a:spLocks noGrp="1"/>
          </p:cNvSpPr>
          <p:nvPr>
            <p:ph type="body" idx="1"/>
          </p:nvPr>
        </p:nvSpPr>
        <p:spPr>
          <a:xfrm>
            <a:off x="0" y="1700213"/>
            <a:ext cx="5761038" cy="4525962"/>
          </a:xfrm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0000FF"/>
                </a:solidFill>
              </a:rPr>
              <a:t>①大陆架广阔，养分充足</a:t>
            </a:r>
            <a:endParaRPr lang="en-US" altLang="zh-CN" sz="3600" b="1" dirty="0">
              <a:solidFill>
                <a:srgbClr val="0000FF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0000FF"/>
                </a:solidFill>
              </a:rPr>
              <a:t>②靠近长江、钱塘江入海口，河流带来了大量养分</a:t>
            </a:r>
            <a:endParaRPr lang="en-US" altLang="zh-CN" sz="3600" b="1" dirty="0">
              <a:solidFill>
                <a:srgbClr val="0000FF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0000FF"/>
                </a:solidFill>
              </a:rPr>
              <a:t>③寒暖流交汇处，海水搅动，提供大量饵料</a:t>
            </a:r>
            <a:endParaRPr lang="en-US" altLang="zh-CN" sz="3600" b="1" dirty="0">
              <a:solidFill>
                <a:srgbClr val="0000FF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0000FF"/>
                </a:solidFill>
              </a:rPr>
              <a:t>④地处中国海岸中部，水温适中，鱼类繁多</a:t>
            </a:r>
            <a:endParaRPr lang="zh-CN" altLang="en-US" sz="3600" b="1" dirty="0"/>
          </a:p>
          <a:p>
            <a:pPr>
              <a:buFont typeface="Arial" panose="020B0604020202020204" pitchFamily="34" charset="0"/>
              <a:buNone/>
            </a:pPr>
            <a:endParaRPr lang="zh-CN" altLang="en-US" sz="3600" dirty="0"/>
          </a:p>
        </p:txBody>
      </p:sp>
      <p:pic>
        <p:nvPicPr>
          <p:cNvPr id="61444" name="Picture 4" descr="20130804171631297251431"/>
          <p:cNvPicPr>
            <a:picLocks noChangeAspect="1" noChangeArrowheads="1"/>
          </p:cNvPicPr>
          <p:nvPr/>
        </p:nvPicPr>
        <p:blipFill>
          <a:blip r:embed="rId2" cstate="print"/>
          <a:srcRect l="56467"/>
          <a:stretch>
            <a:fillRect/>
          </a:stretch>
        </p:blipFill>
        <p:spPr bwMode="auto">
          <a:xfrm>
            <a:off x="5815013" y="1412875"/>
            <a:ext cx="3328987" cy="51847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1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文本框 11265"/>
          <p:cNvSpPr txBox="1"/>
          <p:nvPr/>
        </p:nvSpPr>
        <p:spPr>
          <a:xfrm>
            <a:off x="230505" y="4773930"/>
            <a:ext cx="8667115" cy="170688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       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中国的海洋生物资源丰富，种类有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万多种，其中鱼类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3000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多种，主要经济鱼类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70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多种。</a:t>
            </a:r>
            <a:r>
              <a:rPr lang="zh-CN" altLang="en-US" sz="28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大黄鱼、小黄鱼、带鱼和乌贼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是中国著名的四大海产。</a:t>
            </a:r>
          </a:p>
        </p:txBody>
      </p:sp>
      <p:sp>
        <p:nvSpPr>
          <p:cNvPr id="22530" name="文本框 11266"/>
          <p:cNvSpPr txBox="1"/>
          <p:nvPr/>
        </p:nvSpPr>
        <p:spPr>
          <a:xfrm>
            <a:off x="3419475" y="3908425"/>
            <a:ext cx="2232025" cy="457200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charset="-122"/>
              </a:rPr>
              <a:t>中国四大海产</a:t>
            </a:r>
          </a:p>
        </p:txBody>
      </p:sp>
      <p:grpSp>
        <p:nvGrpSpPr>
          <p:cNvPr id="22531" name="组合 11267"/>
          <p:cNvGrpSpPr/>
          <p:nvPr/>
        </p:nvGrpSpPr>
        <p:grpSpPr>
          <a:xfrm>
            <a:off x="1116013" y="1162050"/>
            <a:ext cx="6911975" cy="2627313"/>
            <a:chOff x="0" y="0"/>
            <a:chExt cx="4354" cy="1655"/>
          </a:xfrm>
        </p:grpSpPr>
        <p:sp>
          <p:nvSpPr>
            <p:cNvPr id="22532" name="文本框 11268"/>
            <p:cNvSpPr txBox="1"/>
            <p:nvPr/>
          </p:nvSpPr>
          <p:spPr>
            <a:xfrm>
              <a:off x="0" y="91"/>
              <a:ext cx="346" cy="755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b="0">
                  <a:latin typeface="Times New Roman" panose="02020603050405020304" pitchFamily="18" charset="0"/>
                  <a:ea typeface="华文行楷" panose="02010800040101010101" pitchFamily="2" charset="-122"/>
                </a:rPr>
                <a:t>大黄鱼</a:t>
              </a:r>
            </a:p>
          </p:txBody>
        </p:sp>
        <p:sp>
          <p:nvSpPr>
            <p:cNvPr id="22533" name="文本框 11269"/>
            <p:cNvSpPr txBox="1"/>
            <p:nvPr/>
          </p:nvSpPr>
          <p:spPr>
            <a:xfrm>
              <a:off x="4008" y="11"/>
              <a:ext cx="346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b="0">
                  <a:latin typeface="Times New Roman" panose="02020603050405020304" pitchFamily="18" charset="0"/>
                  <a:ea typeface="华文行楷" panose="02010800040101010101" pitchFamily="2" charset="-122"/>
                </a:rPr>
                <a:t>带  鱼</a:t>
              </a:r>
            </a:p>
          </p:txBody>
        </p:sp>
        <p:pic>
          <p:nvPicPr>
            <p:cNvPr id="22534" name="图片 11270" descr="C:/Users/Administrator/Desktop/http:/www.syjy.com.cn/jxzyk/sck/tpsc/软体动物/乌贼2.jpg"/>
            <p:cNvPicPr>
              <a:picLocks noChangeAspect="1"/>
            </p:cNvPicPr>
            <p:nvPr/>
          </p:nvPicPr>
          <p:blipFill>
            <a:blip r:embed="rId2" r:link="rId3" cstate="print">
              <a:clrChange>
                <a:clrFrom>
                  <a:srgbClr val="C6F77A"/>
                </a:clrFrom>
                <a:clrTo>
                  <a:srgbClr val="C6F77A">
                    <a:alpha val="0"/>
                  </a:srgbClr>
                </a:clrTo>
              </a:clrChange>
            </a:blip>
            <a:srcRect l="14093" r="8089"/>
            <a:stretch>
              <a:fillRect/>
            </a:stretch>
          </p:blipFill>
          <p:spPr>
            <a:xfrm rot="-5400000">
              <a:off x="2944" y="767"/>
              <a:ext cx="696" cy="749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2535" name="文本框 11271"/>
            <p:cNvSpPr txBox="1"/>
            <p:nvPr/>
          </p:nvSpPr>
          <p:spPr>
            <a:xfrm>
              <a:off x="3991" y="790"/>
              <a:ext cx="346" cy="662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b="0">
                  <a:latin typeface="Times New Roman" panose="02020603050405020304" pitchFamily="18" charset="0"/>
                  <a:ea typeface="华文行楷" panose="02010800040101010101" pitchFamily="2" charset="-122"/>
                </a:rPr>
                <a:t>乌  贼</a:t>
              </a:r>
            </a:p>
          </p:txBody>
        </p:sp>
        <p:sp>
          <p:nvSpPr>
            <p:cNvPr id="22536" name="文本框 11272"/>
            <p:cNvSpPr txBox="1"/>
            <p:nvPr/>
          </p:nvSpPr>
          <p:spPr>
            <a:xfrm>
              <a:off x="0" y="817"/>
              <a:ext cx="346" cy="83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b="0">
                  <a:latin typeface="Times New Roman" panose="02020603050405020304" pitchFamily="18" charset="0"/>
                  <a:ea typeface="华文行楷" panose="02010800040101010101" pitchFamily="2" charset="-122"/>
                </a:rPr>
                <a:t>小黄鱼</a:t>
              </a:r>
            </a:p>
          </p:txBody>
        </p:sp>
        <p:pic>
          <p:nvPicPr>
            <p:cNvPr id="22537" name="图片 11273" descr="小黄鱼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5" y="998"/>
              <a:ext cx="1179" cy="469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2538" name="图片 11274" descr="大黄鱼"/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44" y="91"/>
              <a:ext cx="1588" cy="656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2539" name="图片 11275" descr="带鱼"/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7F77B"/>
                </a:clrFrom>
                <a:clrTo>
                  <a:srgbClr val="F7F77B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857" y="0"/>
              <a:ext cx="927" cy="696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0625" y="0"/>
            <a:ext cx="3937000" cy="6599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9" name="Oval 7"/>
          <p:cNvSpPr>
            <a:spLocks noChangeArrowheads="1"/>
          </p:cNvSpPr>
          <p:nvPr/>
        </p:nvSpPr>
        <p:spPr bwMode="auto">
          <a:xfrm>
            <a:off x="6929438" y="5000625"/>
            <a:ext cx="714375" cy="714375"/>
          </a:xfrm>
          <a:prstGeom prst="ellipse">
            <a:avLst/>
          </a:prstGeom>
          <a:noFill/>
          <a:ln w="57150">
            <a:solidFill>
              <a:srgbClr val="0000FF"/>
            </a:solidFill>
            <a:round/>
          </a:ln>
        </p:spPr>
        <p:txBody>
          <a:bodyPr wrap="none" anchor="ctr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8440" name="Oval 8"/>
          <p:cNvSpPr>
            <a:spLocks noChangeArrowheads="1"/>
          </p:cNvSpPr>
          <p:nvPr/>
        </p:nvSpPr>
        <p:spPr bwMode="auto">
          <a:xfrm>
            <a:off x="5857875" y="2500313"/>
            <a:ext cx="1068388" cy="568325"/>
          </a:xfrm>
          <a:prstGeom prst="ellipse">
            <a:avLst/>
          </a:prstGeom>
          <a:noFill/>
          <a:ln w="57150">
            <a:solidFill>
              <a:srgbClr val="0000FF"/>
            </a:solidFill>
            <a:round/>
          </a:ln>
        </p:spPr>
        <p:txBody>
          <a:bodyPr wrap="none" anchor="ctr"/>
          <a:lstStyle/>
          <a:p>
            <a:endParaRPr lang="zh-CN" altLang="en-US" sz="2000" b="1">
              <a:latin typeface="Calibri" panose="020F0502020204030204" pitchFamily="34" charset="0"/>
            </a:endParaRPr>
          </a:p>
        </p:txBody>
      </p:sp>
      <p:sp>
        <p:nvSpPr>
          <p:cNvPr id="17415" name="Text Box 3"/>
          <p:cNvSpPr txBox="1">
            <a:spLocks noChangeArrowheads="1"/>
          </p:cNvSpPr>
          <p:nvPr/>
        </p:nvSpPr>
        <p:spPr bwMode="auto">
          <a:xfrm>
            <a:off x="539750" y="1412875"/>
            <a:ext cx="4714875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400" b="1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charset="-122"/>
              </a:rPr>
              <a:t>——</a:t>
            </a:r>
            <a:r>
              <a:rPr lang="zh-CN" altLang="en-US" sz="4400" b="1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charset="-122"/>
              </a:rPr>
              <a:t>四大盐场</a:t>
            </a:r>
          </a:p>
        </p:txBody>
      </p:sp>
      <p:sp>
        <p:nvSpPr>
          <p:cNvPr id="51205" name="Text Box 3"/>
          <p:cNvSpPr txBox="1">
            <a:spLocks noChangeArrowheads="1"/>
          </p:cNvSpPr>
          <p:nvPr/>
        </p:nvSpPr>
        <p:spPr bwMode="auto">
          <a:xfrm>
            <a:off x="7235825" y="3068638"/>
            <a:ext cx="714375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黑体" panose="02010609060101010101" charset="-122"/>
              </a:rPr>
              <a:t>淮北</a:t>
            </a:r>
          </a:p>
        </p:txBody>
      </p:sp>
      <p:sp>
        <p:nvSpPr>
          <p:cNvPr id="18441" name="Oval 9"/>
          <p:cNvSpPr>
            <a:spLocks noChangeArrowheads="1"/>
          </p:cNvSpPr>
          <p:nvPr/>
        </p:nvSpPr>
        <p:spPr bwMode="auto">
          <a:xfrm>
            <a:off x="7092950" y="2997200"/>
            <a:ext cx="1000125" cy="500063"/>
          </a:xfrm>
          <a:prstGeom prst="ellipse">
            <a:avLst/>
          </a:prstGeom>
          <a:noFill/>
          <a:ln w="57150">
            <a:solidFill>
              <a:srgbClr val="0000FF"/>
            </a:solidFill>
            <a:round/>
          </a:ln>
        </p:spPr>
        <p:txBody>
          <a:bodyPr wrap="none" anchor="ctr"/>
          <a:lstStyle/>
          <a:p>
            <a:endParaRPr lang="zh-CN" altLang="en-US" sz="2000" b="1">
              <a:latin typeface="Calibri" panose="020F0502020204030204" pitchFamily="34" charset="0"/>
            </a:endParaRPr>
          </a:p>
        </p:txBody>
      </p:sp>
      <p:sp>
        <p:nvSpPr>
          <p:cNvPr id="15" name="Oval 7"/>
          <p:cNvSpPr>
            <a:spLocks noChangeArrowheads="1"/>
          </p:cNvSpPr>
          <p:nvPr/>
        </p:nvSpPr>
        <p:spPr bwMode="auto">
          <a:xfrm>
            <a:off x="5143500" y="5715000"/>
            <a:ext cx="928688" cy="714375"/>
          </a:xfrm>
          <a:prstGeom prst="ellipse">
            <a:avLst/>
          </a:prstGeom>
          <a:noFill/>
          <a:ln w="57150">
            <a:solidFill>
              <a:srgbClr val="0000FF"/>
            </a:solidFill>
            <a:round/>
          </a:ln>
        </p:spPr>
        <p:txBody>
          <a:bodyPr wrap="none" anchor="ctr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5214938" y="3714750"/>
            <a:ext cx="3571875" cy="1588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539750" y="333375"/>
            <a:ext cx="3167063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海盐资源</a:t>
            </a:r>
          </a:p>
        </p:txBody>
      </p:sp>
      <p:sp>
        <p:nvSpPr>
          <p:cNvPr id="51213" name="Rectangle 1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14" name="Rectangle 14"/>
          <p:cNvSpPr>
            <a:spLocks noGrp="1"/>
          </p:cNvSpPr>
          <p:nvPr>
            <p:ph type="body" idx="4294967295"/>
          </p:nvPr>
        </p:nvSpPr>
        <p:spPr>
          <a:xfrm>
            <a:off x="179388" y="2492375"/>
            <a:ext cx="4824412" cy="1833563"/>
          </a:xfrm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4000" b="1" dirty="0"/>
              <a:t>分析：我国盐场的分布特点及其原因</a:t>
            </a:r>
          </a:p>
        </p:txBody>
      </p:sp>
      <p:sp>
        <p:nvSpPr>
          <p:cNvPr id="51215" name="Rectangle 15"/>
          <p:cNvSpPr>
            <a:spLocks noChangeArrowheads="1"/>
          </p:cNvSpPr>
          <p:nvPr/>
        </p:nvSpPr>
        <p:spPr bwMode="auto">
          <a:xfrm>
            <a:off x="0" y="4745038"/>
            <a:ext cx="5026025" cy="173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zh-CN" altLang="en-US" sz="3600" b="1">
                <a:solidFill>
                  <a:srgbClr val="3333FF"/>
                </a:solidFill>
              </a:rPr>
              <a:t>原因：</a:t>
            </a:r>
          </a:p>
          <a:p>
            <a:r>
              <a:rPr lang="en-US" altLang="zh-CN" sz="3600" b="1">
                <a:solidFill>
                  <a:srgbClr val="3333FF"/>
                </a:solidFill>
              </a:rPr>
              <a:t>1</a:t>
            </a:r>
            <a:r>
              <a:rPr lang="zh-CN" altLang="en-US" sz="3600" b="1">
                <a:solidFill>
                  <a:srgbClr val="3333FF"/>
                </a:solidFill>
              </a:rPr>
              <a:t>、北方雨季短，晴天多</a:t>
            </a:r>
          </a:p>
          <a:p>
            <a:r>
              <a:rPr lang="en-US" altLang="zh-CN" sz="3600" b="1">
                <a:solidFill>
                  <a:srgbClr val="3333FF"/>
                </a:solidFill>
              </a:rPr>
              <a:t>2</a:t>
            </a:r>
            <a:r>
              <a:rPr lang="zh-CN" altLang="en-US" sz="3600" b="1">
                <a:solidFill>
                  <a:srgbClr val="3333FF"/>
                </a:solidFill>
              </a:rPr>
              <a:t>、风力强，蒸发旺盛</a:t>
            </a:r>
          </a:p>
        </p:txBody>
      </p:sp>
      <p:sp>
        <p:nvSpPr>
          <p:cNvPr id="51216" name="Rectangle 16"/>
          <p:cNvSpPr>
            <a:spLocks noChangeArrowheads="1"/>
          </p:cNvSpPr>
          <p:nvPr/>
        </p:nvSpPr>
        <p:spPr bwMode="auto">
          <a:xfrm>
            <a:off x="0" y="3952875"/>
            <a:ext cx="4932363" cy="641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zh-CN" altLang="en-US" sz="3600" b="1">
                <a:solidFill>
                  <a:srgbClr val="3333FF"/>
                </a:solidFill>
              </a:rPr>
              <a:t>分布：北方多，南方少</a:t>
            </a: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51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1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9" grpId="0" animBg="1"/>
      <p:bldP spid="18440" grpId="0" animBg="1"/>
      <p:bldP spid="17415" grpId="0"/>
      <p:bldP spid="18441" grpId="0" animBg="1"/>
      <p:bldP spid="15" grpId="0" animBg="1"/>
      <p:bldP spid="51214" grpId="0" build="p"/>
      <p:bldP spid="51215" grpId="0"/>
      <p:bldP spid="512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文本框 3"/>
          <p:cNvSpPr txBox="1"/>
          <p:nvPr/>
        </p:nvSpPr>
        <p:spPr>
          <a:xfrm>
            <a:off x="250825" y="3021330"/>
            <a:ext cx="7168515" cy="645160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布袋盐场（南方）形成的条件：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50825" y="3892550"/>
            <a:ext cx="7167563" cy="1814513"/>
          </a:xfrm>
          <a:prstGeom prst="rect">
            <a:avLst/>
          </a:prstGeom>
          <a:solidFill>
            <a:srgbClr val="92D05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1.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纬度低、气温高，蒸发旺盛；</a:t>
            </a:r>
          </a:p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2.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位于台湾山脉东南季风的背风坡，降水少，晴天多，光照充足。</a:t>
            </a:r>
          </a:p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3.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位于沿海平原地带，地形平坦，利于晒盐。</a:t>
            </a:r>
          </a:p>
        </p:txBody>
      </p:sp>
      <p:sp>
        <p:nvSpPr>
          <p:cNvPr id="26627" name="文本框 5"/>
          <p:cNvSpPr txBox="1"/>
          <p:nvPr/>
        </p:nvSpPr>
        <p:spPr>
          <a:xfrm>
            <a:off x="269875" y="246380"/>
            <a:ext cx="6885940" cy="645160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长芦盐场（北方）形成的条件：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9875" y="1439228"/>
            <a:ext cx="6607175" cy="1382712"/>
          </a:xfrm>
          <a:prstGeom prst="rect">
            <a:avLst/>
          </a:prstGeom>
          <a:solidFill>
            <a:srgbClr val="92D05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1.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地处北方，雨季时间短，降水少、晴天多，光照充足，蒸发旺盛。</a:t>
            </a:r>
          </a:p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2.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位于华北平原，地形平坦，利于晒盐。</a:t>
            </a:r>
            <a:endParaRPr lang="en-US" altLang="zh-CN" sz="2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/>
          </p:cNvSpPr>
          <p:nvPr>
            <p:ph type="title"/>
          </p:nvPr>
        </p:nvSpPr>
        <p:spPr>
          <a:xfrm>
            <a:off x="468313" y="115888"/>
            <a:ext cx="8229600" cy="1143000"/>
          </a:xfrm>
        </p:spPr>
        <p:txBody>
          <a:bodyPr/>
          <a:lstStyle/>
          <a:p>
            <a:r>
              <a:rPr lang="zh-CN" altLang="en-US" b="1"/>
              <a:t>海洋资源开发利用面临的问题</a:t>
            </a:r>
          </a:p>
        </p:txBody>
      </p:sp>
      <p:sp>
        <p:nvSpPr>
          <p:cNvPr id="65539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Picture 2" descr="http://img2.iqilu.com/ed/10/06/13/56/49_100613153834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96975"/>
            <a:ext cx="572452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1" name="Picture 4" descr="20070618_ac3fb80a1fbe64d9284aUiOugbxl4xhH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13163" y="2643188"/>
            <a:ext cx="5430837" cy="421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WordArt 13"/>
          <p:cNvSpPr>
            <a:spLocks noChangeArrowheads="1" noChangeShapeType="1" noTextEdit="1"/>
          </p:cNvSpPr>
          <p:nvPr/>
        </p:nvSpPr>
        <p:spPr bwMode="auto">
          <a:xfrm>
            <a:off x="5003800" y="5373688"/>
            <a:ext cx="3805238" cy="121443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scene3d>
              <a:camera prst="legacyPerspectiveFront">
                <a:rot lat="2051997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宋体" panose="02010600030101010101" pitchFamily="2" charset="-122"/>
                <a:ea typeface="宋体" panose="02010600030101010101" pitchFamily="2" charset="-122"/>
              </a:rPr>
              <a:t>渔业资源枯竭</a:t>
            </a:r>
          </a:p>
        </p:txBody>
      </p:sp>
      <p:sp>
        <p:nvSpPr>
          <p:cNvPr id="2" name="WordArt 13"/>
          <p:cNvSpPr>
            <a:spLocks noChangeArrowheads="1" noChangeShapeType="1" noTextEdit="1"/>
          </p:cNvSpPr>
          <p:nvPr/>
        </p:nvSpPr>
        <p:spPr bwMode="auto">
          <a:xfrm>
            <a:off x="2411413" y="1341438"/>
            <a:ext cx="4537075" cy="121443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scene3d>
              <a:camera prst="legacyPerspectiveFront">
                <a:rot lat="2051997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宋体" panose="02010600030101010101" pitchFamily="2" charset="-122"/>
                <a:ea typeface="宋体" panose="02010600030101010101" pitchFamily="2" charset="-122"/>
              </a:rPr>
              <a:t>环境污染加剧</a:t>
            </a: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5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2615" y="740410"/>
            <a:ext cx="9144635" cy="571563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4000" b="1">
                <a:solidFill>
                  <a:srgbClr val="FF0000"/>
                </a:solidFill>
                <a:sym typeface="+mn-ea"/>
              </a:rPr>
              <a:t>海洋资源开发利用面临的问题：</a:t>
            </a:r>
            <a:endParaRPr lang="zh-CN" altLang="en-US" b="1">
              <a:sym typeface="+mn-ea"/>
            </a:endParaRPr>
          </a:p>
          <a:p>
            <a:pPr marL="0" indent="0">
              <a:buNone/>
            </a:pPr>
            <a:r>
              <a:rPr lang="zh-CN" altLang="en-US" b="1">
                <a:latin typeface="Calibri" panose="020F0502020204030204" pitchFamily="34" charset="0"/>
                <a:sym typeface="+mn-ea"/>
              </a:rPr>
              <a:t>①</a:t>
            </a:r>
            <a:r>
              <a:rPr lang="zh-CN" altLang="en-US"/>
              <a:t>海洋灾害频繁</a:t>
            </a:r>
          </a:p>
          <a:p>
            <a:pPr marL="0" indent="0">
              <a:buNone/>
            </a:pPr>
            <a:r>
              <a:rPr lang="zh-CN" altLang="en-US">
                <a:latin typeface="Calibri" panose="020F0502020204030204" pitchFamily="34" charset="0"/>
              </a:rPr>
              <a:t>②</a:t>
            </a:r>
            <a:r>
              <a:rPr lang="zh-CN" altLang="en-US"/>
              <a:t>局部海域</a:t>
            </a:r>
            <a:r>
              <a:rPr lang="zh-CN" altLang="en-US">
                <a:sym typeface="+mn-ea"/>
              </a:rPr>
              <a:t>环境污染加剧</a:t>
            </a:r>
            <a:endParaRPr lang="zh-CN" altLang="en-US"/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③</a:t>
            </a:r>
            <a:r>
              <a:rPr lang="zh-CN" altLang="en-US"/>
              <a:t>近海渔业资源衰竭。</a:t>
            </a:r>
          </a:p>
          <a:p>
            <a:pPr marL="0" indent="0">
              <a:buNone/>
            </a:pPr>
            <a:r>
              <a:rPr lang="zh-CN" altLang="en-US" sz="4000" b="1">
                <a:solidFill>
                  <a:srgbClr val="FF0000"/>
                </a:solidFill>
                <a:sym typeface="+mn-ea"/>
              </a:rPr>
              <a:t>海洋资源保护措施：</a:t>
            </a: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en-US"/>
              <a:t>加强海洋环境的保护力度</a:t>
            </a: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②</a:t>
            </a:r>
            <a:r>
              <a:rPr lang="zh-CN" altLang="en-US"/>
              <a:t>防止</a:t>
            </a:r>
            <a:r>
              <a:rPr lang="zh-CN" altLang="en-US">
                <a:sym typeface="+mn-ea"/>
              </a:rPr>
              <a:t>海</a:t>
            </a:r>
            <a:r>
              <a:rPr lang="zh-CN" altLang="en-US"/>
              <a:t>洋污染</a:t>
            </a: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③</a:t>
            </a:r>
            <a:r>
              <a:rPr lang="zh-CN" altLang="en-US"/>
              <a:t>对海洋资源进行合理开发和综合利用。</a:t>
            </a:r>
          </a:p>
        </p:txBody>
      </p:sp>
    </p:spTree>
  </p:cSld>
  <p:clrMapOvr>
    <a:masterClrMapping/>
  </p:clrMapOvr>
  <p:transition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1520" y="620688"/>
            <a:ext cx="79928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1.5</a:t>
            </a:r>
            <a:r>
              <a:rPr lang="zh-CN" altLang="zh-CN" sz="2800" b="1" dirty="0"/>
              <a:t>月</a:t>
            </a:r>
            <a:r>
              <a:rPr lang="en-US" altLang="zh-CN" sz="2800" b="1" dirty="0"/>
              <a:t>1</a:t>
            </a:r>
            <a:r>
              <a:rPr lang="zh-CN" altLang="zh-CN" sz="2800" b="1" dirty="0"/>
              <a:t>日</a:t>
            </a:r>
            <a:r>
              <a:rPr lang="en-US" altLang="zh-CN" sz="2800" b="1" dirty="0"/>
              <a:t>12</a:t>
            </a:r>
            <a:r>
              <a:rPr lang="zh-CN" altLang="zh-CN" sz="2800" b="1" dirty="0"/>
              <a:t>时起，我国北纬</a:t>
            </a:r>
            <a:r>
              <a:rPr lang="en-US" altLang="zh-CN" sz="2800" b="1" dirty="0"/>
              <a:t>12</a:t>
            </a:r>
            <a:r>
              <a:rPr lang="zh-CN" altLang="zh-CN" sz="2800" b="1" dirty="0"/>
              <a:t>°以北的海域进入伏季休渔期，下面哪个海域没有全部进入（</a:t>
            </a:r>
            <a:r>
              <a:rPr lang="en-US" altLang="zh-CN" sz="2800" b="1" dirty="0"/>
              <a:t>    </a:t>
            </a:r>
            <a:r>
              <a:rPr lang="zh-CN" altLang="zh-CN" sz="2800" b="1" dirty="0"/>
              <a:t>）</a:t>
            </a:r>
          </a:p>
          <a:p>
            <a:r>
              <a:rPr lang="en-US" altLang="zh-CN" sz="2800" b="1" dirty="0"/>
              <a:t>A.</a:t>
            </a:r>
            <a:r>
              <a:rPr lang="zh-CN" altLang="zh-CN" sz="2800" b="1" dirty="0"/>
              <a:t>渤海</a:t>
            </a:r>
            <a:r>
              <a:rPr lang="en-US" altLang="zh-CN" sz="2800" b="1" dirty="0"/>
              <a:t>      B.</a:t>
            </a:r>
            <a:r>
              <a:rPr lang="zh-CN" altLang="zh-CN" sz="2800" b="1" dirty="0"/>
              <a:t>黄海</a:t>
            </a:r>
            <a:r>
              <a:rPr lang="en-US" altLang="zh-CN" sz="2800" b="1" dirty="0"/>
              <a:t>      D.</a:t>
            </a:r>
            <a:r>
              <a:rPr lang="zh-CN" altLang="zh-CN" sz="2800" b="1" dirty="0"/>
              <a:t>东海</a:t>
            </a:r>
            <a:r>
              <a:rPr lang="en-US" altLang="zh-CN" sz="2800" b="1" dirty="0"/>
              <a:t>      D.</a:t>
            </a:r>
            <a:r>
              <a:rPr lang="zh-CN" altLang="zh-CN" sz="2800" b="1" dirty="0"/>
              <a:t>南海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205172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拓展练习</a:t>
            </a:r>
            <a:endParaRPr lang="zh-CN" altLang="en-US" sz="32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512" y="2132856"/>
            <a:ext cx="813690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探究盐场如何选址。</a:t>
            </a:r>
            <a:endParaRPr lang="en-US" altLang="zh-CN" sz="2800" b="1" dirty="0"/>
          </a:p>
          <a:p>
            <a:r>
              <a:rPr lang="zh-CN" altLang="en-US" sz="2800" b="1" dirty="0"/>
              <a:t>探究材料：</a:t>
            </a:r>
            <a:endParaRPr lang="en-US" altLang="zh-CN" sz="2800" b="1" dirty="0"/>
          </a:p>
          <a:p>
            <a:r>
              <a:rPr lang="zh-CN" altLang="en-US" sz="2800" b="1" dirty="0"/>
              <a:t>（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）海水蒸发后，海水中的盐会结晶出来。</a:t>
            </a:r>
            <a:endParaRPr lang="en-US" altLang="zh-CN" sz="2800" b="1" dirty="0"/>
          </a:p>
          <a:p>
            <a:r>
              <a:rPr lang="zh-CN" altLang="en-US" sz="2800" b="1" dirty="0"/>
              <a:t>（</a:t>
            </a:r>
            <a:r>
              <a:rPr lang="en-US" altLang="zh-CN" sz="2800" b="1" dirty="0"/>
              <a:t>2</a:t>
            </a:r>
            <a:r>
              <a:rPr lang="zh-CN" altLang="en-US" sz="2800" b="1" dirty="0"/>
              <a:t>）水分蒸发的条件：蒸发面积越大，蒸发越快；温度越高，蒸发越快；空气流通越快，蒸发越快</a:t>
            </a:r>
            <a:endParaRPr lang="en-US" altLang="zh-CN" sz="2800" b="1" dirty="0"/>
          </a:p>
          <a:p>
            <a:r>
              <a:rPr lang="zh-CN" altLang="en-US" sz="2800" b="1" dirty="0"/>
              <a:t>尝试探究，读下图</a:t>
            </a:r>
            <a:endParaRPr lang="zh-CN" altLang="zh-CN" sz="2800" b="1" dirty="0"/>
          </a:p>
        </p:txBody>
      </p:sp>
      <p:pic>
        <p:nvPicPr>
          <p:cNvPr id="7" name="图片 6" descr="D:\Documents\QQ\850388071\FileRecv\MobileFile\新文档 2020-03-19 22.10.22_4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5896" y="4365104"/>
            <a:ext cx="3744416" cy="2276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7164288" y="1052736"/>
            <a:ext cx="4619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FF0000"/>
                </a:solidFill>
              </a:rPr>
              <a:t>D</a:t>
            </a:r>
            <a:endParaRPr lang="zh-CN" altLang="en-US" sz="3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2" descr="C:\Documents and Settings\Administrator\桌面\图片2.jpg图片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b="8305"/>
          <a:stretch>
            <a:fillRect/>
          </a:stretch>
        </p:blipFill>
        <p:spPr bwMode="auto">
          <a:xfrm>
            <a:off x="2268538" y="1954213"/>
            <a:ext cx="6018212" cy="471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987" name="标题 1"/>
          <p:cNvSpPr>
            <a:spLocks noGrp="1"/>
          </p:cNvSpPr>
          <p:nvPr>
            <p:ph type="title"/>
          </p:nvPr>
        </p:nvSpPr>
        <p:spPr>
          <a:xfrm>
            <a:off x="500063" y="0"/>
            <a:ext cx="8215312" cy="908050"/>
          </a:xfrm>
        </p:spPr>
        <p:txBody>
          <a:bodyPr/>
          <a:lstStyle/>
          <a:p>
            <a:r>
              <a:rPr lang="zh-CN" altLang="en-US" b="1"/>
              <a:t>水资源的空间分布特点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3143250" y="2668588"/>
            <a:ext cx="3692525" cy="2500312"/>
          </a:xfrm>
          <a:custGeom>
            <a:avLst/>
            <a:gdLst>
              <a:gd name="connsiteX0" fmla="*/ 3490332 w 4120376"/>
              <a:gd name="connsiteY0" fmla="*/ 0 h 2709746"/>
              <a:gd name="connsiteX1" fmla="*/ 3601844 w 4120376"/>
              <a:gd name="connsiteY1" fmla="*/ 78058 h 2709746"/>
              <a:gd name="connsiteX2" fmla="*/ 3624147 w 4120376"/>
              <a:gd name="connsiteY2" fmla="*/ 356839 h 2709746"/>
              <a:gd name="connsiteX3" fmla="*/ 3757961 w 4120376"/>
              <a:gd name="connsiteY3" fmla="*/ 334536 h 2709746"/>
              <a:gd name="connsiteX4" fmla="*/ 3847171 w 4120376"/>
              <a:gd name="connsiteY4" fmla="*/ 44605 h 2709746"/>
              <a:gd name="connsiteX5" fmla="*/ 4036742 w 4120376"/>
              <a:gd name="connsiteY5" fmla="*/ 100361 h 2709746"/>
              <a:gd name="connsiteX6" fmla="*/ 4114800 w 4120376"/>
              <a:gd name="connsiteY6" fmla="*/ 423746 h 2709746"/>
              <a:gd name="connsiteX7" fmla="*/ 4003288 w 4120376"/>
              <a:gd name="connsiteY7" fmla="*/ 713678 h 2709746"/>
              <a:gd name="connsiteX8" fmla="*/ 3668752 w 4120376"/>
              <a:gd name="connsiteY8" fmla="*/ 903249 h 2709746"/>
              <a:gd name="connsiteX9" fmla="*/ 3389971 w 4120376"/>
              <a:gd name="connsiteY9" fmla="*/ 1003610 h 2709746"/>
              <a:gd name="connsiteX10" fmla="*/ 3189249 w 4120376"/>
              <a:gd name="connsiteY10" fmla="*/ 1282390 h 2709746"/>
              <a:gd name="connsiteX11" fmla="*/ 2843561 w 4120376"/>
              <a:gd name="connsiteY11" fmla="*/ 1338146 h 2709746"/>
              <a:gd name="connsiteX12" fmla="*/ 2687444 w 4120376"/>
              <a:gd name="connsiteY12" fmla="*/ 1605775 h 2709746"/>
              <a:gd name="connsiteX13" fmla="*/ 2587083 w 4120376"/>
              <a:gd name="connsiteY13" fmla="*/ 1828800 h 2709746"/>
              <a:gd name="connsiteX14" fmla="*/ 2408664 w 4120376"/>
              <a:gd name="connsiteY14" fmla="*/ 1906858 h 2709746"/>
              <a:gd name="connsiteX15" fmla="*/ 1873405 w 4120376"/>
              <a:gd name="connsiteY15" fmla="*/ 1873405 h 2709746"/>
              <a:gd name="connsiteX16" fmla="*/ 1761893 w 4120376"/>
              <a:gd name="connsiteY16" fmla="*/ 2018371 h 2709746"/>
              <a:gd name="connsiteX17" fmla="*/ 1616927 w 4120376"/>
              <a:gd name="connsiteY17" fmla="*/ 2096429 h 2709746"/>
              <a:gd name="connsiteX18" fmla="*/ 1260088 w 4120376"/>
              <a:gd name="connsiteY18" fmla="*/ 2051824 h 2709746"/>
              <a:gd name="connsiteX19" fmla="*/ 1025913 w 4120376"/>
              <a:gd name="connsiteY19" fmla="*/ 1951463 h 2709746"/>
              <a:gd name="connsiteX20" fmla="*/ 802888 w 4120376"/>
              <a:gd name="connsiteY20" fmla="*/ 2040673 h 2709746"/>
              <a:gd name="connsiteX21" fmla="*/ 624469 w 4120376"/>
              <a:gd name="connsiteY21" fmla="*/ 2286000 h 2709746"/>
              <a:gd name="connsiteX22" fmla="*/ 379142 w 4120376"/>
              <a:gd name="connsiteY22" fmla="*/ 2520175 h 2709746"/>
              <a:gd name="connsiteX23" fmla="*/ 0 w 4120376"/>
              <a:gd name="connsiteY23" fmla="*/ 2709746 h 27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120376" h="2709746">
                <a:moveTo>
                  <a:pt x="3490332" y="0"/>
                </a:moveTo>
                <a:cubicBezTo>
                  <a:pt x="3534937" y="9292"/>
                  <a:pt x="3579542" y="18585"/>
                  <a:pt x="3601844" y="78058"/>
                </a:cubicBezTo>
                <a:cubicBezTo>
                  <a:pt x="3624147" y="137531"/>
                  <a:pt x="3598128" y="314093"/>
                  <a:pt x="3624147" y="356839"/>
                </a:cubicBezTo>
                <a:cubicBezTo>
                  <a:pt x="3650166" y="399585"/>
                  <a:pt x="3720790" y="386575"/>
                  <a:pt x="3757961" y="334536"/>
                </a:cubicBezTo>
                <a:cubicBezTo>
                  <a:pt x="3795132" y="282497"/>
                  <a:pt x="3800708" y="83634"/>
                  <a:pt x="3847171" y="44605"/>
                </a:cubicBezTo>
                <a:cubicBezTo>
                  <a:pt x="3893634" y="5576"/>
                  <a:pt x="3992137" y="37171"/>
                  <a:pt x="4036742" y="100361"/>
                </a:cubicBezTo>
                <a:cubicBezTo>
                  <a:pt x="4081347" y="163551"/>
                  <a:pt x="4120376" y="321527"/>
                  <a:pt x="4114800" y="423746"/>
                </a:cubicBezTo>
                <a:cubicBezTo>
                  <a:pt x="4109224" y="525965"/>
                  <a:pt x="4077629" y="633761"/>
                  <a:pt x="4003288" y="713678"/>
                </a:cubicBezTo>
                <a:cubicBezTo>
                  <a:pt x="3928947" y="793595"/>
                  <a:pt x="3770972" y="854927"/>
                  <a:pt x="3668752" y="903249"/>
                </a:cubicBezTo>
                <a:cubicBezTo>
                  <a:pt x="3566533" y="951571"/>
                  <a:pt x="3469888" y="940420"/>
                  <a:pt x="3389971" y="1003610"/>
                </a:cubicBezTo>
                <a:cubicBezTo>
                  <a:pt x="3310054" y="1066800"/>
                  <a:pt x="3280317" y="1226634"/>
                  <a:pt x="3189249" y="1282390"/>
                </a:cubicBezTo>
                <a:cubicBezTo>
                  <a:pt x="3098181" y="1338146"/>
                  <a:pt x="2927195" y="1284249"/>
                  <a:pt x="2843561" y="1338146"/>
                </a:cubicBezTo>
                <a:cubicBezTo>
                  <a:pt x="2759927" y="1392043"/>
                  <a:pt x="2730190" y="1523999"/>
                  <a:pt x="2687444" y="1605775"/>
                </a:cubicBezTo>
                <a:cubicBezTo>
                  <a:pt x="2644698" y="1687551"/>
                  <a:pt x="2633546" y="1778620"/>
                  <a:pt x="2587083" y="1828800"/>
                </a:cubicBezTo>
                <a:cubicBezTo>
                  <a:pt x="2540620" y="1878980"/>
                  <a:pt x="2527610" y="1899424"/>
                  <a:pt x="2408664" y="1906858"/>
                </a:cubicBezTo>
                <a:cubicBezTo>
                  <a:pt x="2289718" y="1914292"/>
                  <a:pt x="1981200" y="1854820"/>
                  <a:pt x="1873405" y="1873405"/>
                </a:cubicBezTo>
                <a:cubicBezTo>
                  <a:pt x="1765610" y="1891990"/>
                  <a:pt x="1804639" y="1981200"/>
                  <a:pt x="1761893" y="2018371"/>
                </a:cubicBezTo>
                <a:cubicBezTo>
                  <a:pt x="1719147" y="2055542"/>
                  <a:pt x="1700561" y="2090854"/>
                  <a:pt x="1616927" y="2096429"/>
                </a:cubicBezTo>
                <a:cubicBezTo>
                  <a:pt x="1533293" y="2102004"/>
                  <a:pt x="1358590" y="2075985"/>
                  <a:pt x="1260088" y="2051824"/>
                </a:cubicBezTo>
                <a:cubicBezTo>
                  <a:pt x="1161586" y="2027663"/>
                  <a:pt x="1102113" y="1953322"/>
                  <a:pt x="1025913" y="1951463"/>
                </a:cubicBezTo>
                <a:cubicBezTo>
                  <a:pt x="949713" y="1949605"/>
                  <a:pt x="869795" y="1984917"/>
                  <a:pt x="802888" y="2040673"/>
                </a:cubicBezTo>
                <a:cubicBezTo>
                  <a:pt x="735981" y="2096429"/>
                  <a:pt x="695093" y="2206083"/>
                  <a:pt x="624469" y="2286000"/>
                </a:cubicBezTo>
                <a:cubicBezTo>
                  <a:pt x="553845" y="2365917"/>
                  <a:pt x="483220" y="2449551"/>
                  <a:pt x="379142" y="2520175"/>
                </a:cubicBezTo>
                <a:cubicBezTo>
                  <a:pt x="275064" y="2590799"/>
                  <a:pt x="137532" y="2650272"/>
                  <a:pt x="0" y="2709746"/>
                </a:cubicBezTo>
              </a:path>
            </a:pathLst>
          </a:cu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WordArt 10"/>
          <p:cNvSpPr>
            <a:spLocks noChangeArrowheads="1" noChangeShapeType="1" noTextEdit="1"/>
          </p:cNvSpPr>
          <p:nvPr/>
        </p:nvSpPr>
        <p:spPr bwMode="auto">
          <a:xfrm>
            <a:off x="5586413" y="4459288"/>
            <a:ext cx="1571625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东多</a:t>
            </a:r>
          </a:p>
        </p:txBody>
      </p:sp>
      <p:sp>
        <p:nvSpPr>
          <p:cNvPr id="14" name="WordArt 10"/>
          <p:cNvSpPr>
            <a:spLocks noChangeArrowheads="1" noChangeShapeType="1" noTextEdit="1"/>
          </p:cNvSpPr>
          <p:nvPr/>
        </p:nvSpPr>
        <p:spPr bwMode="auto">
          <a:xfrm>
            <a:off x="3138488" y="3451225"/>
            <a:ext cx="1571625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西少</a:t>
            </a:r>
          </a:p>
        </p:txBody>
      </p:sp>
      <p:sp>
        <p:nvSpPr>
          <p:cNvPr id="17" name="任意多边形 16"/>
          <p:cNvSpPr/>
          <p:nvPr/>
        </p:nvSpPr>
        <p:spPr>
          <a:xfrm>
            <a:off x="3357563" y="4525963"/>
            <a:ext cx="3348037" cy="746125"/>
          </a:xfrm>
          <a:custGeom>
            <a:avLst/>
            <a:gdLst>
              <a:gd name="connsiteX0" fmla="*/ 0 w 3490331"/>
              <a:gd name="connsiteY0" fmla="*/ 747132 h 747132"/>
              <a:gd name="connsiteX1" fmla="*/ 724829 w 3490331"/>
              <a:gd name="connsiteY1" fmla="*/ 423747 h 747132"/>
              <a:gd name="connsiteX2" fmla="*/ 1282390 w 3490331"/>
              <a:gd name="connsiteY2" fmla="*/ 245327 h 747132"/>
              <a:gd name="connsiteX3" fmla="*/ 1561170 w 3490331"/>
              <a:gd name="connsiteY3" fmla="*/ 301083 h 747132"/>
              <a:gd name="connsiteX4" fmla="*/ 1951463 w 3490331"/>
              <a:gd name="connsiteY4" fmla="*/ 189571 h 747132"/>
              <a:gd name="connsiteX5" fmla="*/ 2430965 w 3490331"/>
              <a:gd name="connsiteY5" fmla="*/ 189571 h 747132"/>
              <a:gd name="connsiteX6" fmla="*/ 2865863 w 3490331"/>
              <a:gd name="connsiteY6" fmla="*/ 289932 h 747132"/>
              <a:gd name="connsiteX7" fmla="*/ 3222702 w 3490331"/>
              <a:gd name="connsiteY7" fmla="*/ 234176 h 747132"/>
              <a:gd name="connsiteX8" fmla="*/ 3311912 w 3490331"/>
              <a:gd name="connsiteY8" fmla="*/ 133815 h 747132"/>
              <a:gd name="connsiteX9" fmla="*/ 3490331 w 3490331"/>
              <a:gd name="connsiteY9" fmla="*/ 0 h 747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90331" h="747132">
                <a:moveTo>
                  <a:pt x="0" y="747132"/>
                </a:moveTo>
                <a:cubicBezTo>
                  <a:pt x="255548" y="627256"/>
                  <a:pt x="511097" y="507381"/>
                  <a:pt x="724829" y="423747"/>
                </a:cubicBezTo>
                <a:cubicBezTo>
                  <a:pt x="938561" y="340113"/>
                  <a:pt x="1143000" y="265771"/>
                  <a:pt x="1282390" y="245327"/>
                </a:cubicBezTo>
                <a:cubicBezTo>
                  <a:pt x="1421780" y="224883"/>
                  <a:pt x="1449658" y="310376"/>
                  <a:pt x="1561170" y="301083"/>
                </a:cubicBezTo>
                <a:cubicBezTo>
                  <a:pt x="1672682" y="291790"/>
                  <a:pt x="1806497" y="208156"/>
                  <a:pt x="1951463" y="189571"/>
                </a:cubicBezTo>
                <a:cubicBezTo>
                  <a:pt x="2096429" y="170986"/>
                  <a:pt x="2278565" y="172844"/>
                  <a:pt x="2430965" y="189571"/>
                </a:cubicBezTo>
                <a:cubicBezTo>
                  <a:pt x="2583365" y="206298"/>
                  <a:pt x="2733907" y="282498"/>
                  <a:pt x="2865863" y="289932"/>
                </a:cubicBezTo>
                <a:cubicBezTo>
                  <a:pt x="2997819" y="297366"/>
                  <a:pt x="3148361" y="260195"/>
                  <a:pt x="3222702" y="234176"/>
                </a:cubicBezTo>
                <a:cubicBezTo>
                  <a:pt x="3297043" y="208157"/>
                  <a:pt x="3267307" y="172844"/>
                  <a:pt x="3311912" y="133815"/>
                </a:cubicBezTo>
                <a:cubicBezTo>
                  <a:pt x="3356517" y="94786"/>
                  <a:pt x="3423424" y="47393"/>
                  <a:pt x="3490331" y="0"/>
                </a:cubicBezTo>
              </a:path>
            </a:pathLst>
          </a:cu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WordArt 10"/>
          <p:cNvSpPr>
            <a:spLocks noChangeArrowheads="1" noChangeShapeType="1" noTextEdit="1"/>
          </p:cNvSpPr>
          <p:nvPr/>
        </p:nvSpPr>
        <p:spPr bwMode="auto">
          <a:xfrm>
            <a:off x="5586413" y="3595688"/>
            <a:ext cx="1571625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北少</a:t>
            </a:r>
          </a:p>
        </p:txBody>
      </p:sp>
      <p:sp>
        <p:nvSpPr>
          <p:cNvPr id="19" name="WordArt 10"/>
          <p:cNvSpPr>
            <a:spLocks noChangeArrowheads="1" noChangeShapeType="1" noTextEdit="1"/>
          </p:cNvSpPr>
          <p:nvPr/>
        </p:nvSpPr>
        <p:spPr bwMode="auto">
          <a:xfrm>
            <a:off x="4786313" y="5097463"/>
            <a:ext cx="1571625" cy="7207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南多</a:t>
            </a:r>
          </a:p>
        </p:txBody>
      </p: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684213" y="1125538"/>
            <a:ext cx="3960812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空间分布不均</a:t>
            </a:r>
          </a:p>
        </p:txBody>
      </p:sp>
      <p:sp>
        <p:nvSpPr>
          <p:cNvPr id="2" name="WordArt 10"/>
          <p:cNvSpPr>
            <a:spLocks noChangeArrowheads="1" noChangeShapeType="1" noTextEdit="1"/>
          </p:cNvSpPr>
          <p:nvPr/>
        </p:nvSpPr>
        <p:spPr bwMode="auto">
          <a:xfrm>
            <a:off x="179388" y="2133600"/>
            <a:ext cx="6121400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东多西少，南多北少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8" grpId="0" animBg="1"/>
      <p:bldP spid="18" grpId="1" animBg="1"/>
      <p:bldP spid="19" grpId="0" animBg="1"/>
      <p:bldP spid="19" grpId="1" animBg="1"/>
      <p:bldP spid="6" grpId="0" animBg="1"/>
      <p:bldP spid="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20688"/>
            <a:ext cx="903649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/>
              <a:t>（</a:t>
            </a:r>
            <a:r>
              <a:rPr lang="en-US" altLang="zh-CN" sz="2400" b="1" dirty="0"/>
              <a:t>3</a:t>
            </a:r>
            <a:r>
              <a:rPr lang="zh-CN" altLang="en-US" sz="2400" b="1" dirty="0"/>
              <a:t>）图示四大海盐产区均在 </a:t>
            </a:r>
            <a:r>
              <a:rPr lang="zh-CN" altLang="en-US" sz="2400" b="1" dirty="0">
                <a:solidFill>
                  <a:srgbClr val="FF0000"/>
                </a:solidFill>
              </a:rPr>
              <a:t>北方地区 </a:t>
            </a:r>
            <a:r>
              <a:rPr lang="en-US" altLang="zh-CN" sz="2400" b="1" dirty="0"/>
              <a:t>(</a:t>
            </a:r>
            <a:r>
              <a:rPr lang="zh-CN" altLang="en-US" sz="2400" b="1" dirty="0"/>
              <a:t>四大地理分区）沿海，且最大盐场 </a:t>
            </a:r>
            <a:r>
              <a:rPr lang="zh-CN" altLang="en-US" sz="2400" b="1" dirty="0">
                <a:solidFill>
                  <a:srgbClr val="FF0000"/>
                </a:solidFill>
              </a:rPr>
              <a:t>长芦</a:t>
            </a:r>
            <a:r>
              <a:rPr lang="zh-CN" altLang="en-US" sz="2400" b="1" dirty="0"/>
              <a:t> 盐场在渤海西岸。这里多大风天气，多泥质宽浅的海滩。 而北方地区天气状况中，除了多大风，还有利于晒盐的天气状况是</a:t>
            </a:r>
            <a:r>
              <a:rPr lang="zh-CN" altLang="en-US" sz="2400" b="1" dirty="0">
                <a:solidFill>
                  <a:srgbClr val="FF0000"/>
                </a:solidFill>
              </a:rPr>
              <a:t>降水少，晴天多，光照强</a:t>
            </a:r>
            <a:br>
              <a:rPr lang="zh-CN" altLang="en-US" sz="2400" b="1" dirty="0"/>
            </a:br>
            <a:r>
              <a:rPr lang="zh-CN" altLang="en-US" sz="2400" b="1" dirty="0"/>
              <a:t>（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）我国的湖盐、井盐产量也很大，湖盐盐场主要分布在 </a:t>
            </a:r>
            <a:r>
              <a:rPr lang="zh-CN" altLang="en-US" sz="2400" b="1" dirty="0">
                <a:solidFill>
                  <a:srgbClr val="FF0000"/>
                </a:solidFill>
              </a:rPr>
              <a:t>西北地区 </a:t>
            </a:r>
            <a:r>
              <a:rPr lang="en-US" altLang="zh-CN" sz="2400" b="1" dirty="0"/>
              <a:t>(</a:t>
            </a:r>
            <a:r>
              <a:rPr lang="zh-CN" altLang="en-US" sz="2400" b="1" dirty="0"/>
              <a:t>四大地理分区）和青藏地区，原因是这里 </a:t>
            </a:r>
            <a:r>
              <a:rPr lang="zh-CN" altLang="en-US" sz="2400" b="1" dirty="0">
                <a:solidFill>
                  <a:srgbClr val="FF0000"/>
                </a:solidFill>
              </a:rPr>
              <a:t>降水少，晴天多，光照强，蒸发旺盛 </a:t>
            </a:r>
            <a:r>
              <a:rPr lang="en-US" altLang="zh-CN" sz="2400" b="1" dirty="0"/>
              <a:t>.</a:t>
            </a:r>
            <a:br>
              <a:rPr lang="en-US" altLang="zh-CN" sz="2400" b="1" dirty="0"/>
            </a:br>
            <a:r>
              <a:rPr lang="zh-CN" altLang="en-US" sz="2400" b="1" dirty="0"/>
              <a:t>归纳总结：</a:t>
            </a:r>
            <a:br>
              <a:rPr lang="zh-CN" altLang="en-US" sz="2400" b="1" dirty="0"/>
            </a:br>
            <a:r>
              <a:rPr lang="zh-CN" altLang="en-US" sz="2400" b="1" dirty="0"/>
              <a:t>（</a:t>
            </a:r>
            <a:r>
              <a:rPr lang="en-US" altLang="zh-CN" sz="2400" b="1" dirty="0"/>
              <a:t>5</a:t>
            </a:r>
            <a:r>
              <a:rPr lang="zh-CN" altLang="en-US" sz="2400" b="1" dirty="0"/>
              <a:t>）影响盐场分布的主要因素是海陆分布、                              、滩涂面积等。</a:t>
            </a:r>
            <a:br>
              <a:rPr lang="zh-CN" altLang="en-US" sz="2400" b="1" dirty="0"/>
            </a:br>
            <a:r>
              <a:rPr lang="zh-CN" altLang="en-US" sz="2400" b="1" dirty="0"/>
              <a:t>迁移应用：</a:t>
            </a:r>
            <a:br>
              <a:rPr lang="zh-CN" altLang="en-US" sz="2400" b="1" dirty="0"/>
            </a:br>
            <a:r>
              <a:rPr lang="zh-CN" altLang="en-US" sz="2400" b="1" dirty="0"/>
              <a:t>（</a:t>
            </a:r>
            <a:r>
              <a:rPr lang="en-US" altLang="zh-CN" sz="2400" b="1" dirty="0"/>
              <a:t>6</a:t>
            </a:r>
            <a:r>
              <a:rPr lang="zh-CN" altLang="en-US" sz="2400" b="1" dirty="0"/>
              <a:t>）以下地区盐产量也较多的是（</a:t>
            </a:r>
            <a:r>
              <a:rPr lang="en-US" altLang="zh-CN" sz="2400" b="1" dirty="0"/>
              <a:t> </a:t>
            </a:r>
            <a:r>
              <a:rPr lang="zh-CN" altLang="en-US" sz="2400" b="1" dirty="0"/>
              <a:t>）</a:t>
            </a:r>
            <a:br>
              <a:rPr lang="en-US" altLang="zh-CN" sz="2400" b="1" dirty="0"/>
            </a:br>
            <a:r>
              <a:rPr lang="zh-CN" altLang="en-US" sz="2400" b="1" dirty="0"/>
              <a:t>①西亚 </a:t>
            </a:r>
            <a:r>
              <a:rPr lang="en-US" altLang="zh-CN" sz="2400" b="1" dirty="0"/>
              <a:t>②</a:t>
            </a:r>
            <a:r>
              <a:rPr lang="zh-CN" altLang="en-US" sz="2400" b="1" dirty="0"/>
              <a:t>中亚 </a:t>
            </a:r>
            <a:r>
              <a:rPr lang="en-US" altLang="zh-CN" sz="2400" b="1" dirty="0"/>
              <a:t>③</a:t>
            </a:r>
            <a:r>
              <a:rPr lang="zh-CN" altLang="en-US" sz="2400" b="1" dirty="0"/>
              <a:t>西伯利亚 </a:t>
            </a:r>
            <a:r>
              <a:rPr lang="en-US" altLang="zh-CN" sz="2400" b="1" dirty="0"/>
              <a:t>④</a:t>
            </a:r>
            <a:r>
              <a:rPr lang="zh-CN" altLang="en-US" sz="2400" b="1" dirty="0"/>
              <a:t>欧洲西部</a:t>
            </a:r>
            <a:br>
              <a:rPr lang="zh-CN" altLang="en-US" sz="2400" b="1" dirty="0"/>
            </a:br>
            <a:r>
              <a:rPr lang="en-US" altLang="zh-CN" sz="2400" b="1" dirty="0"/>
              <a:t>A. ④      B. ②③      C. ①②      D. ②③④</a:t>
            </a:r>
            <a:br>
              <a:rPr lang="en-US" altLang="zh-CN" sz="2400" b="1" dirty="0"/>
            </a:br>
            <a:endParaRPr lang="zh-CN" altLang="en-US" sz="24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7283C0-1B5E-4F3B-AC58-4943F45B39C5}"/>
              </a:ext>
            </a:extLst>
          </p:cNvPr>
          <p:cNvSpPr txBox="1"/>
          <p:nvPr/>
        </p:nvSpPr>
        <p:spPr>
          <a:xfrm>
            <a:off x="4716016" y="4725144"/>
            <a:ext cx="432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C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0CFDBC-896A-4CD4-BAF9-A529B21D8794}"/>
              </a:ext>
            </a:extLst>
          </p:cNvPr>
          <p:cNvSpPr txBox="1"/>
          <p:nvPr/>
        </p:nvSpPr>
        <p:spPr>
          <a:xfrm>
            <a:off x="5868144" y="357301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天气状况（或：气候因素）</a:t>
            </a:r>
            <a:r>
              <a:rPr lang="zh-CN" altLang="en-US" b="1" dirty="0"/>
              <a:t> </a:t>
            </a:r>
            <a:endParaRPr lang="zh-CN" altLang="en-US" dirty="0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1336834" y="1454944"/>
          <a:ext cx="7157085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62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89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3720">
                <a:tc rowSpan="2"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100">
                          <a:solidFill>
                            <a:schemeClr val="tx1"/>
                          </a:solidFill>
                        </a:rPr>
                        <a:t>水资源空间分布特点</a:t>
                      </a:r>
                    </a:p>
                  </a:txBody>
                  <a:tcPr marL="68580" marR="68580" marT="34290" marB="34290" anchor="ctr"/>
                </a:tc>
                <a:tc rowSpan="2"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100">
                          <a:solidFill>
                            <a:schemeClr val="tx1"/>
                          </a:solidFill>
                        </a:rPr>
                        <a:t>原因分析</a:t>
                      </a: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620">
                <a:tc gridSpan="2"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100" b="1"/>
                        <a:t>降水量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100" b="1"/>
                        <a:t>河流径流量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280">
                <a:tc rowSpan="2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  <a:p>
                      <a:pPr>
                        <a:buNone/>
                      </a:pPr>
                      <a:endParaRPr lang="zh-CN" altLang="en-US" sz="1350"/>
                    </a:p>
                    <a:p>
                      <a:pPr>
                        <a:buNone/>
                      </a:pPr>
                      <a:endParaRPr lang="zh-CN" altLang="en-US" sz="1350"/>
                    </a:p>
                    <a:p>
                      <a:pPr>
                        <a:buNone/>
                      </a:pPr>
                      <a:endParaRPr lang="zh-CN" altLang="en-US" sz="1350"/>
                    </a:p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586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800" b="1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800" b="1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endParaRPr lang="zh-CN" altLang="en-US" sz="1800" b="1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endParaRPr lang="zh-CN" altLang="en-US" sz="1800" b="1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endParaRPr lang="zh-CN" altLang="en-US" sz="1800" b="1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35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336834" y="3047524"/>
            <a:ext cx="15944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FF0000"/>
                </a:solidFill>
              </a:rPr>
              <a:t>地区分布不均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747010" y="2586038"/>
            <a:ext cx="142636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FF0000"/>
                </a:solidFill>
              </a:rPr>
              <a:t>东多西少</a:t>
            </a:r>
            <a:endParaRPr lang="zh-CN" altLang="en-US" sz="10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47010" y="3590449"/>
            <a:ext cx="145827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>
                <a:solidFill>
                  <a:srgbClr val="FF0000"/>
                </a:solidFill>
              </a:rPr>
              <a:t>南多北少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269581" y="2459355"/>
            <a:ext cx="212312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/>
              <a:t>东部为季风区，降水多，西部为非季风区，降水少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368427" y="3501628"/>
            <a:ext cx="199310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/>
              <a:t>按照季风进退规律，南方的雨季长于北方，降水多于北方</a:t>
            </a:r>
            <a:endParaRPr lang="zh-CN" altLang="en-US" sz="1350" dirty="0"/>
          </a:p>
        </p:txBody>
      </p:sp>
      <p:sp>
        <p:nvSpPr>
          <p:cNvPr id="12" name="文本框 11"/>
          <p:cNvSpPr txBox="1"/>
          <p:nvPr/>
        </p:nvSpPr>
        <p:spPr>
          <a:xfrm>
            <a:off x="6449854" y="2459355"/>
            <a:ext cx="21088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tx1"/>
                </a:solidFill>
              </a:rPr>
              <a:t>河流数量东部多于西部，因此径流量东部多于西部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392704" y="3590449"/>
            <a:ext cx="21012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tx1"/>
                </a:solidFill>
              </a:rPr>
              <a:t>河流数量南部多于北部，因此径流量南部多于北部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标题 1"/>
          <p:cNvSpPr>
            <a:spLocks noGrp="1"/>
          </p:cNvSpPr>
          <p:nvPr>
            <p:ph type="title"/>
          </p:nvPr>
        </p:nvSpPr>
        <p:spPr>
          <a:xfrm>
            <a:off x="539750" y="0"/>
            <a:ext cx="8064500" cy="908050"/>
          </a:xfrm>
        </p:spPr>
        <p:txBody>
          <a:bodyPr/>
          <a:lstStyle/>
          <a:p>
            <a:r>
              <a:rPr lang="zh-CN" altLang="en-US" b="1"/>
              <a:t>举例：对社会经济发展的影响</a:t>
            </a:r>
          </a:p>
        </p:txBody>
      </p:sp>
      <p:sp>
        <p:nvSpPr>
          <p:cNvPr id="43010" name="内容占位符 2"/>
          <p:cNvSpPr>
            <a:spLocks noGrp="1"/>
          </p:cNvSpPr>
          <p:nvPr>
            <p:ph idx="1"/>
          </p:nvPr>
        </p:nvSpPr>
        <p:spPr>
          <a:xfrm>
            <a:off x="500063" y="1903413"/>
            <a:ext cx="8229600" cy="4525962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301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0825" y="2278063"/>
            <a:ext cx="4176713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3023" name="组合 12"/>
          <p:cNvGrpSpPr/>
          <p:nvPr/>
        </p:nvGrpSpPr>
        <p:grpSpPr bwMode="auto">
          <a:xfrm>
            <a:off x="4427538" y="2278063"/>
            <a:ext cx="4465637" cy="3671887"/>
            <a:chOff x="4786313" y="1185863"/>
            <a:chExt cx="3933825" cy="3314700"/>
          </a:xfrm>
        </p:grpSpPr>
        <p:pic>
          <p:nvPicPr>
            <p:cNvPr id="430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786313" y="1185863"/>
              <a:ext cx="3933825" cy="3314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027" name="Text Box 18"/>
            <p:cNvSpPr txBox="1">
              <a:spLocks noChangeArrowheads="1"/>
            </p:cNvSpPr>
            <p:nvPr/>
          </p:nvSpPr>
          <p:spPr bwMode="auto">
            <a:xfrm>
              <a:off x="5928654" y="1214524"/>
              <a:ext cx="1787363" cy="412726"/>
            </a:xfrm>
            <a:prstGeom prst="rect">
              <a:avLst/>
            </a:prstGeom>
            <a:solidFill>
              <a:srgbClr val="FFFFCC"/>
            </a:solidFill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>
                  <a:latin typeface="Calibri" panose="020F0502020204030204" pitchFamily="34" charset="0"/>
                </a:rPr>
                <a:t>耕地</a:t>
              </a:r>
            </a:p>
          </p:txBody>
        </p:sp>
      </p:grpSp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827088" y="1125538"/>
            <a:ext cx="6337300" cy="85883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1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水土配合不协调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3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6" name="Text Box 6"/>
          <p:cNvSpPr txBox="1">
            <a:spLocks noChangeArrowheads="1"/>
          </p:cNvSpPr>
          <p:nvPr/>
        </p:nvSpPr>
        <p:spPr bwMode="auto">
          <a:xfrm>
            <a:off x="2786063" y="2133600"/>
            <a:ext cx="6357937" cy="803275"/>
          </a:xfrm>
          <a:prstGeom prst="rect">
            <a:avLst/>
          </a:prstGeom>
          <a:solidFill>
            <a:srgbClr val="FFCCFF"/>
          </a:solidFill>
          <a:ln w="9525">
            <a:noFill/>
            <a:miter lim="800000"/>
          </a:ln>
        </p:spPr>
        <p:txBody>
          <a:bodyPr lIns="0" tIns="36000" rIns="0" bIns="36000">
            <a:spAutoFit/>
          </a:bodyPr>
          <a:lstStyle/>
          <a:p>
            <a:r>
              <a:rPr lang="zh-CN" altLang="zh-CN" sz="2400" b="1">
                <a:latin typeface="Calibri" panose="020F0502020204030204" pitchFamily="34" charset="0"/>
              </a:rPr>
              <a:t>  </a:t>
            </a:r>
            <a:r>
              <a:rPr lang="zh-CN" altLang="en-US" sz="2400" b="1">
                <a:latin typeface="Calibri" panose="020F0502020204030204" pitchFamily="34" charset="0"/>
              </a:rPr>
              <a:t>温带季风气候，年降水量偏少，蒸发量较大；</a:t>
            </a:r>
            <a:endParaRPr lang="en-US" altLang="zh-CN" sz="2400" b="1">
              <a:latin typeface="Calibri" panose="020F0502020204030204" pitchFamily="34" charset="0"/>
            </a:endParaRPr>
          </a:p>
          <a:p>
            <a:r>
              <a:rPr lang="en-US" altLang="zh-CN" sz="2400" b="1">
                <a:latin typeface="Calibri" panose="020F0502020204030204" pitchFamily="34" charset="0"/>
              </a:rPr>
              <a:t>  </a:t>
            </a:r>
            <a:r>
              <a:rPr lang="zh-CN" altLang="en-US" sz="2400" b="1">
                <a:latin typeface="Calibri" panose="020F0502020204030204" pitchFamily="34" charset="0"/>
              </a:rPr>
              <a:t>河流流量不大，季节变化与年际变化较大</a:t>
            </a:r>
          </a:p>
        </p:txBody>
      </p:sp>
      <p:sp>
        <p:nvSpPr>
          <p:cNvPr id="39949" name="Text Box 9"/>
          <p:cNvSpPr txBox="1">
            <a:spLocks noChangeArrowheads="1"/>
          </p:cNvSpPr>
          <p:nvPr/>
        </p:nvSpPr>
        <p:spPr bwMode="auto">
          <a:xfrm>
            <a:off x="2857500" y="3205163"/>
            <a:ext cx="6072188" cy="438150"/>
          </a:xfrm>
          <a:prstGeom prst="rect">
            <a:avLst/>
          </a:prstGeom>
          <a:solidFill>
            <a:srgbClr val="FFCCFF"/>
          </a:solidFill>
          <a:ln w="9525">
            <a:noFill/>
            <a:miter lim="800000"/>
          </a:ln>
        </p:spPr>
        <p:txBody>
          <a:bodyPr lIns="0" tIns="36000" rIns="0" bIns="36000">
            <a:spAutoFit/>
          </a:bodyPr>
          <a:lstStyle/>
          <a:p>
            <a:r>
              <a:rPr lang="zh-CN" altLang="zh-CN" sz="2400" b="1">
                <a:latin typeface="Calibri" panose="020F0502020204030204" pitchFamily="34" charset="0"/>
              </a:rPr>
              <a:t> </a:t>
            </a:r>
            <a:r>
              <a:rPr lang="zh-CN" altLang="en-US" sz="2400" b="1">
                <a:latin typeface="Calibri" panose="020F0502020204030204" pitchFamily="34" charset="0"/>
              </a:rPr>
              <a:t>经济发达，人口稠密，生产、生活需水量大</a:t>
            </a:r>
          </a:p>
        </p:txBody>
      </p:sp>
      <p:sp>
        <p:nvSpPr>
          <p:cNvPr id="39950" name="Text Box 10"/>
          <p:cNvSpPr txBox="1">
            <a:spLocks noChangeArrowheads="1"/>
          </p:cNvSpPr>
          <p:nvPr/>
        </p:nvSpPr>
        <p:spPr bwMode="auto">
          <a:xfrm>
            <a:off x="2857500" y="3848100"/>
            <a:ext cx="5518150" cy="438150"/>
          </a:xfrm>
          <a:prstGeom prst="rect">
            <a:avLst/>
          </a:prstGeom>
          <a:solidFill>
            <a:srgbClr val="FFCCFF"/>
          </a:solidFill>
          <a:ln w="9525">
            <a:noFill/>
            <a:miter lim="800000"/>
          </a:ln>
        </p:spPr>
        <p:txBody>
          <a:bodyPr lIns="0" tIns="36000" rIns="0" bIns="36000">
            <a:spAutoFit/>
          </a:bodyPr>
          <a:lstStyle/>
          <a:p>
            <a:r>
              <a:rPr lang="zh-CN" altLang="zh-CN" sz="2400" b="1">
                <a:latin typeface="Calibri" panose="020F0502020204030204" pitchFamily="34" charset="0"/>
              </a:rPr>
              <a:t> </a:t>
            </a:r>
            <a:r>
              <a:rPr lang="zh-CN" altLang="en-US" sz="2400" b="1">
                <a:latin typeface="Calibri" panose="020F0502020204030204" pitchFamily="34" charset="0"/>
              </a:rPr>
              <a:t>水资源受到污染和破坏，浪费现象严重</a:t>
            </a:r>
          </a:p>
        </p:txBody>
      </p:sp>
      <p:sp>
        <p:nvSpPr>
          <p:cNvPr id="39953" name="Line 13"/>
          <p:cNvSpPr>
            <a:spLocks noChangeShapeType="1"/>
          </p:cNvSpPr>
          <p:nvPr/>
        </p:nvSpPr>
        <p:spPr bwMode="auto">
          <a:xfrm>
            <a:off x="2143125" y="2562225"/>
            <a:ext cx="6540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4" name="Line 14"/>
          <p:cNvSpPr>
            <a:spLocks noChangeShapeType="1"/>
          </p:cNvSpPr>
          <p:nvPr/>
        </p:nvSpPr>
        <p:spPr bwMode="auto">
          <a:xfrm flipV="1">
            <a:off x="2286000" y="3490913"/>
            <a:ext cx="571500" cy="2873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5" name="Line 15"/>
          <p:cNvSpPr>
            <a:spLocks noChangeShapeType="1"/>
          </p:cNvSpPr>
          <p:nvPr/>
        </p:nvSpPr>
        <p:spPr bwMode="auto">
          <a:xfrm>
            <a:off x="2286000" y="3776663"/>
            <a:ext cx="571500" cy="285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9190" name="Group 38"/>
          <p:cNvGrpSpPr/>
          <p:nvPr/>
        </p:nvGrpSpPr>
        <p:grpSpPr bwMode="auto">
          <a:xfrm>
            <a:off x="1000125" y="2133600"/>
            <a:ext cx="1262063" cy="2089150"/>
            <a:chOff x="630" y="1416"/>
            <a:chExt cx="795" cy="1316"/>
          </a:xfrm>
        </p:grpSpPr>
        <p:sp>
          <p:nvSpPr>
            <p:cNvPr id="49171" name="Text Box 11"/>
            <p:cNvSpPr txBox="1">
              <a:spLocks noChangeArrowheads="1"/>
            </p:cNvSpPr>
            <p:nvPr/>
          </p:nvSpPr>
          <p:spPr bwMode="auto">
            <a:xfrm>
              <a:off x="855" y="1416"/>
              <a:ext cx="525" cy="506"/>
            </a:xfrm>
            <a:prstGeom prst="rect">
              <a:avLst/>
            </a:prstGeom>
            <a:solidFill>
              <a:srgbClr val="FFCCFF"/>
            </a:solidFill>
            <a:ln w="9525">
              <a:noFill/>
              <a:miter lim="800000"/>
            </a:ln>
          </p:spPr>
          <p:txBody>
            <a:bodyPr lIns="0" tIns="36000" rIns="0" bIns="36000">
              <a:spAutoFit/>
            </a:bodyPr>
            <a:lstStyle/>
            <a:p>
              <a:pPr algn="ctr"/>
              <a:r>
                <a:rPr lang="zh-CN" altLang="en-US" sz="2400" b="1">
                  <a:latin typeface="Calibri" panose="020F0502020204030204" pitchFamily="34" charset="0"/>
                </a:rPr>
                <a:t>自然原因</a:t>
              </a:r>
            </a:p>
          </p:txBody>
        </p:sp>
        <p:sp>
          <p:nvSpPr>
            <p:cNvPr id="49172" name="Text Box 12"/>
            <p:cNvSpPr txBox="1">
              <a:spLocks noChangeArrowheads="1"/>
            </p:cNvSpPr>
            <p:nvPr/>
          </p:nvSpPr>
          <p:spPr bwMode="auto">
            <a:xfrm>
              <a:off x="855" y="2226"/>
              <a:ext cx="570" cy="506"/>
            </a:xfrm>
            <a:prstGeom prst="rect">
              <a:avLst/>
            </a:prstGeom>
            <a:solidFill>
              <a:srgbClr val="FFCCFF"/>
            </a:solidFill>
            <a:ln w="9525">
              <a:noFill/>
              <a:miter lim="800000"/>
            </a:ln>
          </p:spPr>
          <p:txBody>
            <a:bodyPr lIns="0" tIns="36000" rIns="0" bIns="36000">
              <a:spAutoFit/>
            </a:bodyPr>
            <a:lstStyle/>
            <a:p>
              <a:pPr algn="ctr"/>
              <a:r>
                <a:rPr lang="zh-CN" altLang="en-US" sz="2400" b="1">
                  <a:latin typeface="Calibri" panose="020F0502020204030204" pitchFamily="34" charset="0"/>
                </a:rPr>
                <a:t>人为原因</a:t>
              </a:r>
            </a:p>
          </p:txBody>
        </p:sp>
        <p:sp>
          <p:nvSpPr>
            <p:cNvPr id="49173" name="Line 16"/>
            <p:cNvSpPr>
              <a:spLocks noChangeShapeType="1"/>
            </p:cNvSpPr>
            <p:nvPr/>
          </p:nvSpPr>
          <p:spPr bwMode="auto">
            <a:xfrm flipV="1">
              <a:off x="630" y="1776"/>
              <a:ext cx="229" cy="36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174" name="Line 17"/>
            <p:cNvSpPr>
              <a:spLocks noChangeShapeType="1"/>
            </p:cNvSpPr>
            <p:nvPr/>
          </p:nvSpPr>
          <p:spPr bwMode="auto">
            <a:xfrm>
              <a:off x="630" y="2136"/>
              <a:ext cx="229" cy="31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59" name="Line 19"/>
          <p:cNvSpPr>
            <a:spLocks noChangeShapeType="1"/>
          </p:cNvSpPr>
          <p:nvPr/>
        </p:nvSpPr>
        <p:spPr bwMode="auto">
          <a:xfrm>
            <a:off x="1306513" y="5589588"/>
            <a:ext cx="21050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9189" name="Group 37"/>
          <p:cNvGrpSpPr/>
          <p:nvPr/>
        </p:nvGrpSpPr>
        <p:grpSpPr bwMode="auto">
          <a:xfrm>
            <a:off x="71438" y="3063875"/>
            <a:ext cx="1235075" cy="2741613"/>
            <a:chOff x="45" y="2002"/>
            <a:chExt cx="778" cy="1727"/>
          </a:xfrm>
        </p:grpSpPr>
        <p:sp>
          <p:nvSpPr>
            <p:cNvPr id="49170" name="Text Box 5"/>
            <p:cNvSpPr txBox="1">
              <a:spLocks noChangeArrowheads="1"/>
            </p:cNvSpPr>
            <p:nvPr/>
          </p:nvSpPr>
          <p:spPr bwMode="auto">
            <a:xfrm>
              <a:off x="45" y="2002"/>
              <a:ext cx="585" cy="276"/>
            </a:xfrm>
            <a:prstGeom prst="rect">
              <a:avLst/>
            </a:prstGeom>
            <a:solidFill>
              <a:srgbClr val="FFCCFF"/>
            </a:solidFill>
            <a:ln w="9525">
              <a:noFill/>
              <a:miter lim="800000"/>
            </a:ln>
          </p:spPr>
          <p:txBody>
            <a:bodyPr lIns="0" tIns="36000" rIns="0" bIns="36000">
              <a:spAutoFit/>
            </a:bodyPr>
            <a:lstStyle/>
            <a:p>
              <a:pPr algn="ctr"/>
              <a:r>
                <a:rPr lang="zh-CN" altLang="en-US" sz="2400" b="1">
                  <a:latin typeface="Calibri" panose="020F0502020204030204" pitchFamily="34" charset="0"/>
                </a:rPr>
                <a:t>原因</a:t>
              </a:r>
            </a:p>
          </p:txBody>
        </p:sp>
        <p:sp>
          <p:nvSpPr>
            <p:cNvPr id="39947" name="Text Box 7"/>
            <p:cNvSpPr txBox="1">
              <a:spLocks noChangeArrowheads="1"/>
            </p:cNvSpPr>
            <p:nvPr/>
          </p:nvSpPr>
          <p:spPr bwMode="auto">
            <a:xfrm>
              <a:off x="90" y="3453"/>
              <a:ext cx="733" cy="276"/>
            </a:xfrm>
            <a:prstGeom prst="rect">
              <a:avLst/>
            </a:prstGeom>
            <a:solidFill>
              <a:srgbClr val="FFCCFF"/>
            </a:solidFill>
            <a:ln w="9525">
              <a:noFill/>
              <a:miter lim="800000"/>
            </a:ln>
          </p:spPr>
          <p:txBody>
            <a:bodyPr lIns="0" tIns="36000" rIns="0" bIns="36000">
              <a:spAutoFit/>
            </a:bodyPr>
            <a:lstStyle/>
            <a:p>
              <a:pPr algn="ctr"/>
              <a:r>
                <a:rPr lang="zh-CN" altLang="en-US" sz="2400" b="1">
                  <a:latin typeface="Calibri" panose="020F0502020204030204" pitchFamily="34" charset="0"/>
                </a:rPr>
                <a:t>对策</a:t>
              </a:r>
            </a:p>
          </p:txBody>
        </p:sp>
        <p:sp>
          <p:nvSpPr>
            <p:cNvPr id="39958" name="Line 18"/>
            <p:cNvSpPr>
              <a:spLocks noChangeShapeType="1"/>
            </p:cNvSpPr>
            <p:nvPr/>
          </p:nvSpPr>
          <p:spPr bwMode="auto">
            <a:xfrm>
              <a:off x="410" y="2278"/>
              <a:ext cx="0" cy="1179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 bwMode="auto">
          <a:xfrm>
            <a:off x="2843213" y="4349750"/>
            <a:ext cx="5429250" cy="2420938"/>
            <a:chOff x="2857488" y="4158208"/>
            <a:chExt cx="5357815" cy="2759456"/>
          </a:xfrm>
        </p:grpSpPr>
        <p:sp>
          <p:nvSpPr>
            <p:cNvPr id="49165" name="Text Box 8"/>
            <p:cNvSpPr txBox="1">
              <a:spLocks noChangeArrowheads="1"/>
            </p:cNvSpPr>
            <p:nvPr/>
          </p:nvSpPr>
          <p:spPr bwMode="auto">
            <a:xfrm>
              <a:off x="2857488" y="4158208"/>
              <a:ext cx="4643440" cy="2688886"/>
            </a:xfrm>
            <a:prstGeom prst="rect">
              <a:avLst/>
            </a:prstGeom>
            <a:solidFill>
              <a:srgbClr val="FFCCFF"/>
            </a:solidFill>
            <a:ln w="9525">
              <a:noFill/>
              <a:miter lim="800000"/>
            </a:ln>
          </p:spPr>
          <p:txBody>
            <a:bodyPr lIns="0" tIns="36000" rIns="0" bIns="36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2000" b="1">
                  <a:latin typeface="Calibri" panose="020F0502020204030204" pitchFamily="34" charset="0"/>
                </a:rPr>
                <a:t>●</a:t>
              </a:r>
              <a:r>
                <a:rPr lang="zh-CN" altLang="en-US" sz="2000" b="1">
                  <a:latin typeface="Calibri" panose="020F0502020204030204" pitchFamily="34" charset="0"/>
                </a:rPr>
                <a:t>　防治水污染，提高用水效率</a:t>
              </a:r>
            </a:p>
            <a:p>
              <a:pPr>
                <a:lnSpc>
                  <a:spcPct val="150000"/>
                </a:lnSpc>
              </a:pPr>
              <a:r>
                <a:rPr lang="zh-CN" altLang="zh-CN" sz="2000" b="1">
                  <a:latin typeface="Calibri" panose="020F0502020204030204" pitchFamily="34" charset="0"/>
                </a:rPr>
                <a:t>●</a:t>
              </a:r>
            </a:p>
            <a:p>
              <a:pPr>
                <a:lnSpc>
                  <a:spcPct val="150000"/>
                </a:lnSpc>
              </a:pPr>
              <a:r>
                <a:rPr lang="zh-CN" altLang="zh-CN" sz="2000" b="1">
                  <a:latin typeface="Calibri" panose="020F0502020204030204" pitchFamily="34" charset="0"/>
                </a:rPr>
                <a:t>●</a:t>
              </a:r>
            </a:p>
            <a:p>
              <a:pPr>
                <a:lnSpc>
                  <a:spcPct val="150000"/>
                </a:lnSpc>
              </a:pPr>
              <a:r>
                <a:rPr lang="zh-CN" altLang="zh-CN" sz="2000" b="1">
                  <a:latin typeface="Calibri" panose="020F0502020204030204" pitchFamily="34" charset="0"/>
                </a:rPr>
                <a:t>●</a:t>
              </a:r>
              <a:endParaRPr lang="en-US" altLang="zh-CN" sz="2000" b="1">
                <a:latin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zh-CN" sz="2000" b="1">
                  <a:latin typeface="Calibri" panose="020F0502020204030204" pitchFamily="34" charset="0"/>
                </a:rPr>
                <a:t>●</a:t>
              </a:r>
              <a:endParaRPr lang="en-US" altLang="zh-CN" sz="2000" b="1">
                <a:latin typeface="Calibri" panose="020F0502020204030204" pitchFamily="34" charset="0"/>
              </a:endParaRPr>
            </a:p>
          </p:txBody>
        </p:sp>
        <p:sp>
          <p:nvSpPr>
            <p:cNvPr id="21" name="Text Box 16"/>
            <p:cNvSpPr txBox="1">
              <a:spLocks noChangeArrowheads="1"/>
            </p:cNvSpPr>
            <p:nvPr/>
          </p:nvSpPr>
          <p:spPr bwMode="auto">
            <a:xfrm>
              <a:off x="3286740" y="4786098"/>
              <a:ext cx="4713937" cy="52113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4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节约用水，减少水资源浪费</a:t>
              </a:r>
            </a:p>
          </p:txBody>
        </p:sp>
        <p:sp>
          <p:nvSpPr>
            <p:cNvPr id="22" name="Text Box 16"/>
            <p:cNvSpPr txBox="1">
              <a:spLocks noChangeArrowheads="1"/>
            </p:cNvSpPr>
            <p:nvPr/>
          </p:nvSpPr>
          <p:spPr bwMode="auto">
            <a:xfrm>
              <a:off x="3286740" y="5357893"/>
              <a:ext cx="2785437" cy="52113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4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跨流域调水</a:t>
              </a:r>
            </a:p>
          </p:txBody>
        </p:sp>
        <p:sp>
          <p:nvSpPr>
            <p:cNvPr id="23" name="Text Box 16"/>
            <p:cNvSpPr txBox="1">
              <a:spLocks noChangeArrowheads="1"/>
            </p:cNvSpPr>
            <p:nvPr/>
          </p:nvSpPr>
          <p:spPr bwMode="auto">
            <a:xfrm>
              <a:off x="3286740" y="5857309"/>
              <a:ext cx="2356185" cy="52113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4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修建水库</a:t>
              </a:r>
            </a:p>
          </p:txBody>
        </p:sp>
        <p:sp>
          <p:nvSpPr>
            <p:cNvPr id="24" name="Text Box 16"/>
            <p:cNvSpPr txBox="1">
              <a:spLocks noChangeArrowheads="1"/>
            </p:cNvSpPr>
            <p:nvPr/>
          </p:nvSpPr>
          <p:spPr bwMode="auto">
            <a:xfrm>
              <a:off x="3286740" y="6396534"/>
              <a:ext cx="4928563" cy="52113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4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发展节水农业等</a:t>
              </a:r>
              <a:r>
                <a:rPr kumimoji="1" lang="en-US" altLang="zh-CN" sz="24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rPr>
                <a:t>……</a:t>
              </a:r>
              <a:endParaRPr kumimoji="1" lang="zh-CN" altLang="en-US" sz="24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graphicFrame>
        <p:nvGraphicFramePr>
          <p:cNvPr id="49187" name="Group 35"/>
          <p:cNvGraphicFramePr>
            <a:graphicFrameLocks noGrp="1"/>
          </p:cNvGraphicFramePr>
          <p:nvPr/>
        </p:nvGraphicFramePr>
        <p:xfrm>
          <a:off x="179388" y="188913"/>
          <a:ext cx="3455987" cy="1737360"/>
        </p:xfrm>
        <a:graphic>
          <a:graphicData uri="http://schemas.openxmlformats.org/drawingml/2006/table">
            <a:tbl>
              <a:tblPr/>
              <a:tblGrid>
                <a:gridCol w="3455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24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黄淮海流域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耕地</a:t>
                      </a:r>
                      <a:r>
                        <a:rPr kumimoji="1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38%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水资源</a:t>
                      </a: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8%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3635375" y="692150"/>
            <a:ext cx="5000625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华北地区缺水严重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9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9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9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9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9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9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9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9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6" grpId="0" animBg="1"/>
      <p:bldP spid="39949" grpId="0" animBg="1"/>
      <p:bldP spid="39950" grpId="0" animBg="1"/>
      <p:bldP spid="39953" grpId="0" animBg="1"/>
      <p:bldP spid="39954" grpId="0" animBg="1"/>
      <p:bldP spid="39955" grpId="0" animBg="1"/>
      <p:bldP spid="39959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标题 1"/>
          <p:cNvSpPr>
            <a:spLocks noGrp="1"/>
          </p:cNvSpPr>
          <p:nvPr>
            <p:ph type="title"/>
          </p:nvPr>
        </p:nvSpPr>
        <p:spPr>
          <a:xfrm>
            <a:off x="323850" y="260350"/>
            <a:ext cx="3382963" cy="1143000"/>
          </a:xfrm>
        </p:spPr>
        <p:txBody>
          <a:bodyPr/>
          <a:lstStyle/>
          <a:p>
            <a:r>
              <a:rPr lang="zh-CN" altLang="en-US" b="1"/>
              <a:t>解决措施：</a:t>
            </a:r>
          </a:p>
        </p:txBody>
      </p:sp>
      <p:sp>
        <p:nvSpPr>
          <p:cNvPr id="4403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4035" name="Picture 2" descr="南水北调的输水路线示意图"/>
          <p:cNvPicPr>
            <a:picLocks noChangeAspect="1" noChangeArrowheads="1"/>
          </p:cNvPicPr>
          <p:nvPr/>
        </p:nvPicPr>
        <p:blipFill>
          <a:blip r:embed="rId2" cstate="print"/>
          <a:srcRect t="15599" b="9811"/>
          <a:stretch>
            <a:fillRect/>
          </a:stretch>
        </p:blipFill>
        <p:spPr bwMode="auto">
          <a:xfrm>
            <a:off x="193675" y="1665288"/>
            <a:ext cx="8770938" cy="4500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3708400" y="333375"/>
            <a:ext cx="4176713" cy="7143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Front">
                <a:rot lat="20519967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3600" b="1" kern="10">
                <a:ln w="9525">
                  <a:rou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黑体" panose="02010609060101010101" charset="-122"/>
                <a:ea typeface="黑体" panose="02010609060101010101" charset="-122"/>
              </a:rPr>
              <a:t>跨流域调水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文本框 20481"/>
          <p:cNvSpPr txBox="1"/>
          <p:nvPr/>
        </p:nvSpPr>
        <p:spPr>
          <a:xfrm>
            <a:off x="2435543" y="962501"/>
            <a:ext cx="3833813" cy="50673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700">
                <a:latin typeface="Arial" panose="020B0604020202020204" pitchFamily="34" charset="0"/>
                <a:ea typeface="黑体" panose="02010609060101010101" charset="-122"/>
              </a:rPr>
              <a:t>引黄济青工程干渠</a:t>
            </a:r>
          </a:p>
        </p:txBody>
      </p:sp>
      <p:pic>
        <p:nvPicPr>
          <p:cNvPr id="20482" name="图片 20482" descr="01 引黄济青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39466" y="2025254"/>
            <a:ext cx="6291263" cy="371117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4" name="文本框 20483"/>
          <p:cNvSpPr txBox="1"/>
          <p:nvPr/>
        </p:nvSpPr>
        <p:spPr>
          <a:xfrm>
            <a:off x="1656160" y="4995863"/>
            <a:ext cx="5886450" cy="783590"/>
          </a:xfrm>
          <a:prstGeom prst="rect">
            <a:avLst/>
          </a:prstGeom>
          <a:solidFill>
            <a:srgbClr val="FFCCFF"/>
          </a:solidFill>
          <a:ln w="9525">
            <a:noFill/>
          </a:ln>
        </p:spPr>
        <p:txBody>
          <a:bodyPr anchor="t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0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       </a:t>
            </a:r>
            <a:r>
              <a:rPr lang="en-US" altLang="zh-CN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 </a:t>
            </a:r>
            <a:r>
              <a:rPr lang="zh-CN" altLang="en-US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山东省的引黄济青工程，将</a:t>
            </a:r>
            <a:r>
              <a:rPr lang="zh-CN" altLang="en-US" sz="1800" b="1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charset="-122"/>
              </a:rPr>
              <a:t>黄河水</a:t>
            </a:r>
            <a:r>
              <a:rPr lang="zh-CN" altLang="en-US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调入</a:t>
            </a:r>
            <a:r>
              <a:rPr lang="zh-CN" altLang="en-US" sz="1800" b="1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charset="-122"/>
              </a:rPr>
              <a:t>青岛市</a:t>
            </a:r>
            <a:r>
              <a:rPr lang="zh-CN" altLang="en-US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，以缓解青岛市供水不足的问题。</a:t>
            </a:r>
            <a:r>
              <a:rPr lang="en-US" altLang="zh-CN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(1986--1989</a:t>
            </a:r>
            <a:r>
              <a:rPr lang="zh-CN" altLang="zh-CN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年</a:t>
            </a:r>
            <a:r>
              <a:rPr lang="en-US" altLang="zh-CN" sz="1800" b="1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charset="-122"/>
              </a:rPr>
              <a:t>)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57789" y="2025491"/>
            <a:ext cx="6428423" cy="28808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4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图片 22530" descr="C:\Documents and Settings\Administrator\桌面\图片2.jpg图片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b="5458"/>
          <a:stretch>
            <a:fillRect/>
          </a:stretch>
        </p:blipFill>
        <p:spPr>
          <a:xfrm>
            <a:off x="414338" y="1479233"/>
            <a:ext cx="7828598" cy="438816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29" name="文本框 22529"/>
          <p:cNvSpPr txBox="1"/>
          <p:nvPr/>
        </p:nvSpPr>
        <p:spPr>
          <a:xfrm>
            <a:off x="2515076" y="949166"/>
            <a:ext cx="3833813" cy="55308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000">
                <a:latin typeface="Arial" panose="020B0604020202020204" pitchFamily="34" charset="0"/>
                <a:ea typeface="黑体" panose="02010609060101010101" charset="-122"/>
              </a:rPr>
              <a:t>南水北调工程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4853" y="4418171"/>
            <a:ext cx="7207568" cy="1383665"/>
          </a:xfrm>
          <a:prstGeom prst="rect">
            <a:avLst/>
          </a:prstGeom>
          <a:solidFill>
            <a:srgbClr val="99FFCC"/>
          </a:solidFill>
        </p:spPr>
        <p:txBody>
          <a:bodyPr wrap="square" rtlCol="0">
            <a:spAutoFit/>
          </a:bodyPr>
          <a:lstStyle/>
          <a:p>
            <a:r>
              <a:rPr lang="en-US" altLang="zh-CN" sz="2100" b="1"/>
              <a:t>1.南水北调工程调出哪个流域富余的水？解决什么地区的缺水问题？</a:t>
            </a:r>
          </a:p>
          <a:p>
            <a:r>
              <a:rPr lang="en-US" altLang="zh-CN" sz="2100" b="1"/>
              <a:t>2.南水北调有几条路线？读图说明各线路的起点、终点</a:t>
            </a:r>
          </a:p>
          <a:p>
            <a:r>
              <a:rPr lang="en-US" altLang="zh-CN" sz="2100" b="1"/>
              <a:t>3.对比南水北调各方案的优缺点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0dd2f7d-f7e7-4784-8350-7168964a687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b2ca4df-dbbd-4aee-8ebe-c4b33d20feb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ea7789e-5a9e-4228-a5db-7eca2b81e09b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1775</Words>
  <Application>Microsoft Office PowerPoint</Application>
  <PresentationFormat>全屏显示(4:3)</PresentationFormat>
  <Paragraphs>228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黑体</vt:lpstr>
      <vt:lpstr>宋体</vt:lpstr>
      <vt:lpstr>Arial</vt:lpstr>
      <vt:lpstr>Calibri</vt:lpstr>
      <vt:lpstr>Tahoma</vt:lpstr>
      <vt:lpstr>Times New Roman</vt:lpstr>
      <vt:lpstr>Wingdings</vt:lpstr>
      <vt:lpstr>Office 主题</vt:lpstr>
      <vt:lpstr>1_Office 主题</vt:lpstr>
      <vt:lpstr>第三章  中国的自然资源</vt:lpstr>
      <vt:lpstr>第三节 中国的水资源</vt:lpstr>
      <vt:lpstr>水资源的空间分布特点</vt:lpstr>
      <vt:lpstr>PowerPoint 演示文稿</vt:lpstr>
      <vt:lpstr>举例：对社会经济发展的影响</vt:lpstr>
      <vt:lpstr>PowerPoint 演示文稿</vt:lpstr>
      <vt:lpstr>解决措施：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第四节  中国的海洋资源</vt:lpstr>
      <vt:lpstr>PowerPoint 演示文稿</vt:lpstr>
      <vt:lpstr>分析：舟山渔场形成的原因</vt:lpstr>
      <vt:lpstr>PowerPoint 演示文稿</vt:lpstr>
      <vt:lpstr>PowerPoint 演示文稿</vt:lpstr>
      <vt:lpstr>PowerPoint 演示文稿</vt:lpstr>
      <vt:lpstr>海洋资源开发利用面临的问题</vt:lpstr>
      <vt:lpstr>PowerPoint 演示文稿</vt:lpstr>
      <vt:lpstr>PowerPoint 演示文稿</vt:lpstr>
      <vt:lpstr>PowerPoint 演示文稿</vt:lpstr>
    </vt:vector>
  </TitlesOfParts>
  <Company>Lenovo (Beijing)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Lenovo User</dc:creator>
  <cp:lastModifiedBy>会玲 郭</cp:lastModifiedBy>
  <cp:revision>141</cp:revision>
  <dcterms:created xsi:type="dcterms:W3CDTF">2015-12-14T05:02:00Z</dcterms:created>
  <dcterms:modified xsi:type="dcterms:W3CDTF">2020-04-27T13:05:32Z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